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0"/>
    <p:sldId id="257" r:id="rId51"/>
    <p:sldId id="258" r:id="rId52"/>
    <p:sldId id="259" r:id="rId53"/>
    <p:sldId id="260" r:id="rId54"/>
    <p:sldId id="261" r:id="rId55"/>
    <p:sldId id="262" r:id="rId56"/>
    <p:sldId id="263" r:id="rId57"/>
    <p:sldId id="264" r:id="rId58"/>
    <p:sldId id="265" r:id="rId59"/>
    <p:sldId id="266" r:id="rId60"/>
    <p:sldId id="267" r:id="rId61"/>
    <p:sldId id="268" r:id="rId62"/>
    <p:sldId id="269" r:id="rId63"/>
    <p:sldId id="270" r:id="rId64"/>
    <p:sldId id="271" r:id="rId65"/>
    <p:sldId id="272" r:id="rId66"/>
    <p:sldId id="273" r:id="rId67"/>
    <p:sldId id="274" r:id="rId68"/>
    <p:sldId id="275" r:id="rId69"/>
    <p:sldId id="276" r:id="rId70"/>
    <p:sldId id="277" r:id="rId71"/>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Canva Sans" charset="1" panose="020B0503030501040103"/>
      <p:regular r:id="rId10"/>
    </p:embeddedFont>
    <p:embeddedFont>
      <p:font typeface="Canva Sans Bold" charset="1" panose="020B0803030501040103"/>
      <p:regular r:id="rId11"/>
    </p:embeddedFont>
    <p:embeddedFont>
      <p:font typeface="Canva Sans Italics" charset="1" panose="020B0503030501040103"/>
      <p:regular r:id="rId12"/>
    </p:embeddedFont>
    <p:embeddedFont>
      <p:font typeface="Canva Sans Bold Italics" charset="1" panose="020B0803030501040103"/>
      <p:regular r:id="rId13"/>
    </p:embeddedFont>
    <p:embeddedFont>
      <p:font typeface="Canva Sans Medium" charset="1" panose="020B0603030501040103"/>
      <p:regular r:id="rId14"/>
    </p:embeddedFont>
    <p:embeddedFont>
      <p:font typeface="Canva Sans Medium Italics" charset="1" panose="020B0603030501040103"/>
      <p:regular r:id="rId15"/>
    </p:embeddedFont>
    <p:embeddedFont>
      <p:font typeface="Clear Sans" charset="1" panose="020B0503030202020304"/>
      <p:regular r:id="rId16"/>
    </p:embeddedFont>
    <p:embeddedFont>
      <p:font typeface="Clear Sans Bold" charset="1" panose="020B0803030202020304"/>
      <p:regular r:id="rId17"/>
    </p:embeddedFont>
    <p:embeddedFont>
      <p:font typeface="Clear Sans Italics" charset="1" panose="020B0503030202090304"/>
      <p:regular r:id="rId18"/>
    </p:embeddedFont>
    <p:embeddedFont>
      <p:font typeface="Clear Sans Bold Italics" charset="1" panose="020B0803030202090304"/>
      <p:regular r:id="rId19"/>
    </p:embeddedFont>
    <p:embeddedFont>
      <p:font typeface="Clear Sans Thin" charset="1" panose="020B0203030202020304"/>
      <p:regular r:id="rId20"/>
    </p:embeddedFont>
    <p:embeddedFont>
      <p:font typeface="Clear Sans Light" charset="1" panose="020B0303030202020304"/>
      <p:regular r:id="rId21"/>
    </p:embeddedFont>
    <p:embeddedFont>
      <p:font typeface="Clear Sans Medium" charset="1" panose="020B0603030202020304"/>
      <p:regular r:id="rId22"/>
    </p:embeddedFont>
    <p:embeddedFont>
      <p:font typeface="Clear Sans Medium Italics" charset="1" panose="020B0603030202090304"/>
      <p:regular r:id="rId23"/>
    </p:embeddedFont>
    <p:embeddedFont>
      <p:font typeface="Open Sans" charset="1" panose="020B0606030504020204"/>
      <p:regular r:id="rId24"/>
    </p:embeddedFont>
    <p:embeddedFont>
      <p:font typeface="Open Sans Bold" charset="1" panose="020B0806030504020204"/>
      <p:regular r:id="rId25"/>
    </p:embeddedFont>
    <p:embeddedFont>
      <p:font typeface="Open Sans Italics" charset="1" panose="020B0606030504020204"/>
      <p:regular r:id="rId26"/>
    </p:embeddedFont>
    <p:embeddedFont>
      <p:font typeface="Open Sans Bold Italics" charset="1" panose="020B0806030504020204"/>
      <p:regular r:id="rId27"/>
    </p:embeddedFont>
    <p:embeddedFont>
      <p:font typeface="Open Sans Light" charset="1" panose="020B0306030504020204"/>
      <p:regular r:id="rId28"/>
    </p:embeddedFont>
    <p:embeddedFont>
      <p:font typeface="Open Sans Light Italics" charset="1" panose="020B0306030504020204"/>
      <p:regular r:id="rId29"/>
    </p:embeddedFont>
    <p:embeddedFont>
      <p:font typeface="Open Sans Ultra-Bold" charset="1" panose="00000000000000000000"/>
      <p:regular r:id="rId30"/>
    </p:embeddedFont>
    <p:embeddedFont>
      <p:font typeface="Open Sans Ultra-Bold Italics" charset="1" panose="00000000000000000000"/>
      <p:regular r:id="rId31"/>
    </p:embeddedFont>
    <p:embeddedFont>
      <p:font typeface="Montserrat" charset="1" panose="00000500000000000000"/>
      <p:regular r:id="rId32"/>
    </p:embeddedFont>
    <p:embeddedFont>
      <p:font typeface="Montserrat Bold" charset="1" panose="00000800000000000000"/>
      <p:regular r:id="rId33"/>
    </p:embeddedFont>
    <p:embeddedFont>
      <p:font typeface="Montserrat Italics" charset="1" panose="00000500000000000000"/>
      <p:regular r:id="rId34"/>
    </p:embeddedFont>
    <p:embeddedFont>
      <p:font typeface="Montserrat Bold Italics" charset="1" panose="00000800000000000000"/>
      <p:regular r:id="rId35"/>
    </p:embeddedFont>
    <p:embeddedFont>
      <p:font typeface="Montserrat Thin" charset="1" panose="00000300000000000000"/>
      <p:regular r:id="rId36"/>
    </p:embeddedFont>
    <p:embeddedFont>
      <p:font typeface="Montserrat Thin Italics" charset="1" panose="00000300000000000000"/>
      <p:regular r:id="rId37"/>
    </p:embeddedFont>
    <p:embeddedFont>
      <p:font typeface="Montserrat Extra-Light" charset="1" panose="00000300000000000000"/>
      <p:regular r:id="rId38"/>
    </p:embeddedFont>
    <p:embeddedFont>
      <p:font typeface="Montserrat Extra-Light Italics" charset="1" panose="00000300000000000000"/>
      <p:regular r:id="rId39"/>
    </p:embeddedFont>
    <p:embeddedFont>
      <p:font typeface="Montserrat Light" charset="1" panose="00000400000000000000"/>
      <p:regular r:id="rId40"/>
    </p:embeddedFont>
    <p:embeddedFont>
      <p:font typeface="Montserrat Light Italics" charset="1" panose="00000400000000000000"/>
      <p:regular r:id="rId41"/>
    </p:embeddedFont>
    <p:embeddedFont>
      <p:font typeface="Montserrat Medium" charset="1" panose="00000600000000000000"/>
      <p:regular r:id="rId42"/>
    </p:embeddedFont>
    <p:embeddedFont>
      <p:font typeface="Montserrat Medium Italics" charset="1" panose="00000600000000000000"/>
      <p:regular r:id="rId43"/>
    </p:embeddedFont>
    <p:embeddedFont>
      <p:font typeface="Montserrat Semi-Bold" charset="1" panose="00000700000000000000"/>
      <p:regular r:id="rId44"/>
    </p:embeddedFont>
    <p:embeddedFont>
      <p:font typeface="Montserrat Semi-Bold Italics" charset="1" panose="00000700000000000000"/>
      <p:regular r:id="rId45"/>
    </p:embeddedFont>
    <p:embeddedFont>
      <p:font typeface="Montserrat Ultra-Bold" charset="1" panose="00000900000000000000"/>
      <p:regular r:id="rId46"/>
    </p:embeddedFont>
    <p:embeddedFont>
      <p:font typeface="Montserrat Ultra-Bold Italics" charset="1" panose="00000900000000000000"/>
      <p:regular r:id="rId47"/>
    </p:embeddedFont>
    <p:embeddedFont>
      <p:font typeface="Montserrat Heavy" charset="1" panose="00000A00000000000000"/>
      <p:regular r:id="rId48"/>
    </p:embeddedFont>
    <p:embeddedFont>
      <p:font typeface="Montserrat Heavy Italics" charset="1" panose="00000A00000000000000"/>
      <p:regular r:id="rId4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slides/slide1.xml" Type="http://schemas.openxmlformats.org/officeDocument/2006/relationships/slide"/><Relationship Id="rId51" Target="slides/slide2.xml" Type="http://schemas.openxmlformats.org/officeDocument/2006/relationships/slide"/><Relationship Id="rId52" Target="slides/slide3.xml" Type="http://schemas.openxmlformats.org/officeDocument/2006/relationships/slide"/><Relationship Id="rId53" Target="slides/slide4.xml" Type="http://schemas.openxmlformats.org/officeDocument/2006/relationships/slide"/><Relationship Id="rId54" Target="slides/slide5.xml" Type="http://schemas.openxmlformats.org/officeDocument/2006/relationships/slide"/><Relationship Id="rId55" Target="slides/slide6.xml" Type="http://schemas.openxmlformats.org/officeDocument/2006/relationships/slide"/><Relationship Id="rId56" Target="slides/slide7.xml" Type="http://schemas.openxmlformats.org/officeDocument/2006/relationships/slide"/><Relationship Id="rId57" Target="slides/slide8.xml" Type="http://schemas.openxmlformats.org/officeDocument/2006/relationships/slide"/><Relationship Id="rId58" Target="slides/slide9.xml" Type="http://schemas.openxmlformats.org/officeDocument/2006/relationships/slide"/><Relationship Id="rId59" Target="slides/slide10.xml" Type="http://schemas.openxmlformats.org/officeDocument/2006/relationships/slide"/><Relationship Id="rId6" Target="fonts/font6.fntdata" Type="http://schemas.openxmlformats.org/officeDocument/2006/relationships/font"/><Relationship Id="rId60" Target="slides/slide11.xml" Type="http://schemas.openxmlformats.org/officeDocument/2006/relationships/slide"/><Relationship Id="rId61" Target="slides/slide12.xml" Type="http://schemas.openxmlformats.org/officeDocument/2006/relationships/slide"/><Relationship Id="rId62" Target="slides/slide13.xml" Type="http://schemas.openxmlformats.org/officeDocument/2006/relationships/slide"/><Relationship Id="rId63" Target="slides/slide14.xml" Type="http://schemas.openxmlformats.org/officeDocument/2006/relationships/slide"/><Relationship Id="rId64" Target="slides/slide15.xml" Type="http://schemas.openxmlformats.org/officeDocument/2006/relationships/slide"/><Relationship Id="rId65" Target="slides/slide16.xml" Type="http://schemas.openxmlformats.org/officeDocument/2006/relationships/slide"/><Relationship Id="rId66" Target="slides/slide17.xml" Type="http://schemas.openxmlformats.org/officeDocument/2006/relationships/slide"/><Relationship Id="rId67" Target="slides/slide18.xml" Type="http://schemas.openxmlformats.org/officeDocument/2006/relationships/slide"/><Relationship Id="rId68" Target="slides/slide19.xml" Type="http://schemas.openxmlformats.org/officeDocument/2006/relationships/slide"/><Relationship Id="rId69" Target="slides/slide20.xml" Type="http://schemas.openxmlformats.org/officeDocument/2006/relationships/slide"/><Relationship Id="rId7" Target="fonts/font7.fntdata" Type="http://schemas.openxmlformats.org/officeDocument/2006/relationships/font"/><Relationship Id="rId70" Target="slides/slide21.xml" Type="http://schemas.openxmlformats.org/officeDocument/2006/relationships/slide"/><Relationship Id="rId71" Target="slides/slide22.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0.png" Type="http://schemas.openxmlformats.org/officeDocument/2006/relationships/image"/><Relationship Id="rId4" Target="../media/image3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3.jpe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 Id="rId8" Target="../media/image38.png" Type="http://schemas.openxmlformats.org/officeDocument/2006/relationships/image"/><Relationship Id="rId9" Target="../media/image3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15.png" Type="http://schemas.openxmlformats.org/officeDocument/2006/relationships/image"/><Relationship Id="rId14" Target="../media/image16.svg" Type="http://schemas.openxmlformats.org/officeDocument/2006/relationships/image"/><Relationship Id="rId15" Target="../media/image17.png" Type="http://schemas.openxmlformats.org/officeDocument/2006/relationships/image"/><Relationship Id="rId16" Target="../media/image18.svg" Type="http://schemas.openxmlformats.org/officeDocument/2006/relationships/image"/><Relationship Id="rId17" Target="../media/image19.png" Type="http://schemas.openxmlformats.org/officeDocument/2006/relationships/image"/><Relationship Id="rId18" Target="../media/image20.svg" Type="http://schemas.openxmlformats.org/officeDocument/2006/relationships/image"/><Relationship Id="rId19" Target="../media/image21.png" Type="http://schemas.openxmlformats.org/officeDocument/2006/relationships/image"/><Relationship Id="rId2" Target="../media/image1.jpeg" Type="http://schemas.openxmlformats.org/officeDocument/2006/relationships/image"/><Relationship Id="rId20" Target="../media/image22.svg" Type="http://schemas.openxmlformats.org/officeDocument/2006/relationships/image"/><Relationship Id="rId21" Target="../media/image23.png" Type="http://schemas.openxmlformats.org/officeDocument/2006/relationships/image"/><Relationship Id="rId22" Target="../media/image24.sv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5.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84" r="0" b="-68584"/>
            </a:stretch>
          </a:blipFill>
        </p:spPr>
      </p:sp>
      <p:sp>
        <p:nvSpPr>
          <p:cNvPr name="Freeform 3" id="3"/>
          <p:cNvSpPr/>
          <p:nvPr/>
        </p:nvSpPr>
        <p:spPr>
          <a:xfrm flipH="false" flipV="false" rot="0">
            <a:off x="1028700" y="1028700"/>
            <a:ext cx="604380" cy="686353"/>
          </a:xfrm>
          <a:custGeom>
            <a:avLst/>
            <a:gdLst/>
            <a:ahLst/>
            <a:cxnLst/>
            <a:rect r="r" b="b" t="t" l="l"/>
            <a:pathLst>
              <a:path h="686353" w="604380">
                <a:moveTo>
                  <a:pt x="0" y="0"/>
                </a:moveTo>
                <a:lnTo>
                  <a:pt x="604380" y="0"/>
                </a:lnTo>
                <a:lnTo>
                  <a:pt x="604380" y="686353"/>
                </a:lnTo>
                <a:lnTo>
                  <a:pt x="0" y="68635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4276743" y="5931598"/>
            <a:ext cx="9734514" cy="0"/>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3745547" y="1915078"/>
            <a:ext cx="10796906" cy="4068002"/>
          </a:xfrm>
          <a:prstGeom prst="rect">
            <a:avLst/>
          </a:prstGeom>
        </p:spPr>
        <p:txBody>
          <a:bodyPr anchor="t" rtlCol="false" tIns="0" lIns="0" bIns="0" rIns="0">
            <a:spAutoFit/>
          </a:bodyPr>
          <a:lstStyle/>
          <a:p>
            <a:pPr algn="ctr">
              <a:lnSpc>
                <a:spcPts val="10532"/>
              </a:lnSpc>
            </a:pPr>
            <a:r>
              <a:rPr lang="en-US" sz="10532">
                <a:solidFill>
                  <a:srgbClr val="AFFCFF"/>
                </a:solidFill>
                <a:latin typeface="Clear Sans Bold"/>
              </a:rPr>
              <a:t>CUSTOMER</a:t>
            </a:r>
          </a:p>
          <a:p>
            <a:pPr algn="ctr">
              <a:lnSpc>
                <a:spcPts val="10532"/>
              </a:lnSpc>
            </a:pPr>
            <a:r>
              <a:rPr lang="en-US" sz="10532">
                <a:solidFill>
                  <a:srgbClr val="AFFCFF"/>
                </a:solidFill>
                <a:latin typeface="Clear Sans Bold"/>
              </a:rPr>
              <a:t>LIFETIME</a:t>
            </a:r>
          </a:p>
          <a:p>
            <a:pPr algn="ctr">
              <a:lnSpc>
                <a:spcPts val="10532"/>
              </a:lnSpc>
            </a:pPr>
            <a:r>
              <a:rPr lang="en-US" sz="10532">
                <a:solidFill>
                  <a:srgbClr val="AFFCFF"/>
                </a:solidFill>
                <a:latin typeface="Clear Sans Bold"/>
              </a:rPr>
              <a:t>VALUE</a:t>
            </a:r>
          </a:p>
        </p:txBody>
      </p:sp>
      <p:sp>
        <p:nvSpPr>
          <p:cNvPr name="TextBox 6" id="6"/>
          <p:cNvSpPr txBox="true"/>
          <p:nvPr/>
        </p:nvSpPr>
        <p:spPr>
          <a:xfrm rot="0">
            <a:off x="2152595" y="6549204"/>
            <a:ext cx="13982809" cy="431799"/>
          </a:xfrm>
          <a:prstGeom prst="rect">
            <a:avLst/>
          </a:prstGeom>
        </p:spPr>
        <p:txBody>
          <a:bodyPr anchor="t" rtlCol="false" tIns="0" lIns="0" bIns="0" rIns="0">
            <a:spAutoFit/>
          </a:bodyPr>
          <a:lstStyle/>
          <a:p>
            <a:pPr algn="ctr">
              <a:lnSpc>
                <a:spcPts val="3500"/>
              </a:lnSpc>
            </a:pPr>
            <a:r>
              <a:rPr lang="en-US" sz="2500" spc="750">
                <a:solidFill>
                  <a:srgbClr val="FFFFFF"/>
                </a:solidFill>
                <a:latin typeface="Clear Sans Bold"/>
              </a:rPr>
              <a:t>CONNECTING ALL OF US WITH THE WORLD</a:t>
            </a:r>
          </a:p>
        </p:txBody>
      </p:sp>
      <p:sp>
        <p:nvSpPr>
          <p:cNvPr name="TextBox 7" id="7"/>
          <p:cNvSpPr txBox="true"/>
          <p:nvPr/>
        </p:nvSpPr>
        <p:spPr>
          <a:xfrm rot="0">
            <a:off x="1790602" y="1136927"/>
            <a:ext cx="6148972" cy="422275"/>
          </a:xfrm>
          <a:prstGeom prst="rect">
            <a:avLst/>
          </a:prstGeom>
        </p:spPr>
        <p:txBody>
          <a:bodyPr anchor="t" rtlCol="false" tIns="0" lIns="0" bIns="0" rIns="0">
            <a:spAutoFit/>
          </a:bodyPr>
          <a:lstStyle/>
          <a:p>
            <a:pPr algn="l">
              <a:lnSpc>
                <a:spcPts val="3499"/>
              </a:lnSpc>
            </a:pPr>
            <a:r>
              <a:rPr lang="en-US" sz="2499" spc="749">
                <a:solidFill>
                  <a:srgbClr val="FFFFFF"/>
                </a:solidFill>
                <a:latin typeface="Clear Sans Bold"/>
              </a:rPr>
              <a:t>ANALYTIC AVENGERS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84" r="0" b="-68584"/>
            </a:stretch>
          </a:blipFill>
        </p:spPr>
      </p:sp>
      <p:grpSp>
        <p:nvGrpSpPr>
          <p:cNvPr name="Group 3" id="3"/>
          <p:cNvGrpSpPr/>
          <p:nvPr/>
        </p:nvGrpSpPr>
        <p:grpSpPr>
          <a:xfrm rot="0">
            <a:off x="7606985" y="1028700"/>
            <a:ext cx="10666471" cy="7986712"/>
            <a:chOff x="0" y="0"/>
            <a:chExt cx="14221961" cy="10648950"/>
          </a:xfrm>
        </p:grpSpPr>
        <p:pic>
          <p:nvPicPr>
            <p:cNvPr name="Picture 4" id="4"/>
            <p:cNvPicPr>
              <a:picLocks noChangeAspect="true"/>
            </p:cNvPicPr>
            <p:nvPr/>
          </p:nvPicPr>
          <p:blipFill>
            <a:blip r:embed="rId3"/>
            <a:srcRect l="258" t="0" r="258" b="0"/>
            <a:stretch>
              <a:fillRect/>
            </a:stretch>
          </p:blipFill>
          <p:spPr>
            <a:xfrm flipH="false" flipV="false">
              <a:off x="0" y="0"/>
              <a:ext cx="14221961" cy="10648950"/>
            </a:xfrm>
            <a:prstGeom prst="rect">
              <a:avLst/>
            </a:prstGeom>
          </p:spPr>
        </p:pic>
      </p:grpSp>
      <p:sp>
        <p:nvSpPr>
          <p:cNvPr name="TextBox 5" id="5"/>
          <p:cNvSpPr txBox="true"/>
          <p:nvPr/>
        </p:nvSpPr>
        <p:spPr>
          <a:xfrm rot="0">
            <a:off x="1028700" y="1152525"/>
            <a:ext cx="6212906" cy="6562725"/>
          </a:xfrm>
          <a:prstGeom prst="rect">
            <a:avLst/>
          </a:prstGeom>
        </p:spPr>
        <p:txBody>
          <a:bodyPr anchor="t" rtlCol="false" tIns="0" lIns="0" bIns="0" rIns="0">
            <a:spAutoFit/>
          </a:bodyPr>
          <a:lstStyle/>
          <a:p>
            <a:pPr algn="l" marL="0" indent="0" lvl="0">
              <a:lnSpc>
                <a:spcPts val="5249"/>
              </a:lnSpc>
            </a:pPr>
            <a:r>
              <a:rPr lang="en-US" sz="4374">
                <a:solidFill>
                  <a:srgbClr val="FFFFFF"/>
                </a:solidFill>
                <a:latin typeface="Clear Sans Bold"/>
              </a:rPr>
              <a:t>In our dataset, we observe a higher proportion of female customers compared to male customers. This demographic insight highlights the prevalence of female representation within our customer base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84" r="0" b="-68584"/>
            </a:stretch>
          </a:blipFill>
        </p:spPr>
      </p:sp>
      <p:grpSp>
        <p:nvGrpSpPr>
          <p:cNvPr name="Group 3" id="3"/>
          <p:cNvGrpSpPr/>
          <p:nvPr/>
        </p:nvGrpSpPr>
        <p:grpSpPr>
          <a:xfrm rot="0">
            <a:off x="514350" y="2066072"/>
            <a:ext cx="8229122" cy="6154856"/>
            <a:chOff x="0" y="0"/>
            <a:chExt cx="10972163" cy="8206475"/>
          </a:xfrm>
        </p:grpSpPr>
        <p:pic>
          <p:nvPicPr>
            <p:cNvPr name="Picture 4" id="4"/>
            <p:cNvPicPr>
              <a:picLocks noChangeAspect="true"/>
            </p:cNvPicPr>
            <p:nvPr/>
          </p:nvPicPr>
          <p:blipFill>
            <a:blip r:embed="rId3"/>
            <a:srcRect l="203" t="0" r="203" b="0"/>
            <a:stretch>
              <a:fillRect/>
            </a:stretch>
          </p:blipFill>
          <p:spPr>
            <a:xfrm flipH="false" flipV="false">
              <a:off x="0" y="0"/>
              <a:ext cx="10972163" cy="8206475"/>
            </a:xfrm>
            <a:prstGeom prst="rect">
              <a:avLst/>
            </a:prstGeom>
          </p:spPr>
        </p:pic>
      </p:grpSp>
      <p:sp>
        <p:nvSpPr>
          <p:cNvPr name="TextBox 5" id="5"/>
          <p:cNvSpPr txBox="true"/>
          <p:nvPr/>
        </p:nvSpPr>
        <p:spPr>
          <a:xfrm rot="0">
            <a:off x="9613357" y="1420618"/>
            <a:ext cx="6112973" cy="5728186"/>
          </a:xfrm>
          <a:prstGeom prst="rect">
            <a:avLst/>
          </a:prstGeom>
        </p:spPr>
        <p:txBody>
          <a:bodyPr anchor="t" rtlCol="false" tIns="0" lIns="0" bIns="0" rIns="0">
            <a:spAutoFit/>
          </a:bodyPr>
          <a:lstStyle/>
          <a:p>
            <a:pPr algn="l" marL="0" indent="0" lvl="0">
              <a:lnSpc>
                <a:spcPts val="3519"/>
              </a:lnSpc>
            </a:pPr>
            <a:r>
              <a:rPr lang="en-US" sz="3519" strike="noStrike" u="none">
                <a:solidFill>
                  <a:srgbClr val="FFFFFF"/>
                </a:solidFill>
                <a:latin typeface="Clear Sans Bold"/>
              </a:rPr>
              <a:t>The bar chart displays the breakdown of subscription types, revealing a nearly equal proportion between annual and monthly subscriptions. This parity suggests a balanced preference among customers for both subscription durations, indicating a diverse customer base with varied subscription preferences.</a:t>
            </a:r>
          </a:p>
        </p:txBody>
      </p:sp>
      <p:sp>
        <p:nvSpPr>
          <p:cNvPr name="AutoShape 6" id="6"/>
          <p:cNvSpPr/>
          <p:nvPr/>
        </p:nvSpPr>
        <p:spPr>
          <a:xfrm rot="0">
            <a:off x="9613357" y="1028700"/>
            <a:ext cx="6597539" cy="0"/>
          </a:xfrm>
          <a:prstGeom prst="line">
            <a:avLst/>
          </a:prstGeom>
          <a:ln cap="rnd" w="19050">
            <a:solidFill>
              <a:srgbClr val="FFFFFF"/>
            </a:solidFill>
            <a:prstDash val="solid"/>
            <a:headEnd type="none" len="sm" w="sm"/>
            <a:tailEnd type="none" len="sm" w="sm"/>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84" r="0" b="-68584"/>
            </a:stretch>
          </a:blipFill>
        </p:spPr>
      </p:sp>
      <p:sp>
        <p:nvSpPr>
          <p:cNvPr name="TextBox 3" id="3"/>
          <p:cNvSpPr txBox="true"/>
          <p:nvPr/>
        </p:nvSpPr>
        <p:spPr>
          <a:xfrm rot="0">
            <a:off x="1028700" y="797603"/>
            <a:ext cx="10206502" cy="2743200"/>
          </a:xfrm>
          <a:prstGeom prst="rect">
            <a:avLst/>
          </a:prstGeom>
        </p:spPr>
        <p:txBody>
          <a:bodyPr anchor="t" rtlCol="false" tIns="0" lIns="0" bIns="0" rIns="0">
            <a:spAutoFit/>
          </a:bodyPr>
          <a:lstStyle/>
          <a:p>
            <a:pPr algn="l" marL="0" indent="0" lvl="0">
              <a:lnSpc>
                <a:spcPts val="3621"/>
              </a:lnSpc>
            </a:pPr>
            <a:r>
              <a:rPr lang="en-US" sz="3018" strike="noStrike">
                <a:solidFill>
                  <a:srgbClr val="FFFFFF"/>
                </a:solidFill>
                <a:latin typeface="Clear Sans Bold"/>
              </a:rPr>
              <a:t>The bar chart displays the breakdown of subscription types, revealing a nearly equal proportion between annual and monthly subscriptions. This parity suggests a balanced preference among customers for both subscription durations, indicating a diverse customer base with varied subscription preferences.</a:t>
            </a:r>
          </a:p>
        </p:txBody>
      </p:sp>
      <p:grpSp>
        <p:nvGrpSpPr>
          <p:cNvPr name="Group 4" id="4"/>
          <p:cNvGrpSpPr/>
          <p:nvPr/>
        </p:nvGrpSpPr>
        <p:grpSpPr>
          <a:xfrm rot="0">
            <a:off x="2565252" y="4843229"/>
            <a:ext cx="11989782" cy="4919654"/>
            <a:chOff x="0" y="0"/>
            <a:chExt cx="15986376" cy="6559538"/>
          </a:xfrm>
        </p:grpSpPr>
        <p:pic>
          <p:nvPicPr>
            <p:cNvPr name="Picture 5" id="5"/>
            <p:cNvPicPr>
              <a:picLocks noChangeAspect="true"/>
            </p:cNvPicPr>
            <p:nvPr/>
          </p:nvPicPr>
          <p:blipFill>
            <a:blip r:embed="rId3"/>
            <a:srcRect l="188" t="0" r="188" b="0"/>
            <a:stretch>
              <a:fillRect/>
            </a:stretch>
          </p:blipFill>
          <p:spPr>
            <a:xfrm flipH="false" flipV="false">
              <a:off x="0" y="0"/>
              <a:ext cx="15986376" cy="6559538"/>
            </a:xfrm>
            <a:prstGeom prst="rect">
              <a:avLst/>
            </a:prstGeom>
          </p:spPr>
        </p:pic>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84" r="0" b="-68584"/>
            </a:stretch>
          </a:blipFill>
        </p:spPr>
      </p:sp>
      <p:sp>
        <p:nvSpPr>
          <p:cNvPr name="Freeform 3" id="3"/>
          <p:cNvSpPr/>
          <p:nvPr/>
        </p:nvSpPr>
        <p:spPr>
          <a:xfrm flipH="false" flipV="false" rot="784510">
            <a:off x="10571171" y="3134254"/>
            <a:ext cx="4651692" cy="4025828"/>
          </a:xfrm>
          <a:custGeom>
            <a:avLst/>
            <a:gdLst/>
            <a:ahLst/>
            <a:cxnLst/>
            <a:rect r="r" b="b" t="t" l="l"/>
            <a:pathLst>
              <a:path h="4025828" w="4651692">
                <a:moveTo>
                  <a:pt x="0" y="0"/>
                </a:moveTo>
                <a:lnTo>
                  <a:pt x="4651692" y="0"/>
                </a:lnTo>
                <a:lnTo>
                  <a:pt x="4651692" y="4025828"/>
                </a:lnTo>
                <a:lnTo>
                  <a:pt x="0" y="4025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784510">
            <a:off x="11047026" y="3276005"/>
            <a:ext cx="4651692" cy="4025828"/>
          </a:xfrm>
          <a:custGeom>
            <a:avLst/>
            <a:gdLst/>
            <a:ahLst/>
            <a:cxnLst/>
            <a:rect r="r" b="b" t="t" l="l"/>
            <a:pathLst>
              <a:path h="4025828" w="4651692">
                <a:moveTo>
                  <a:pt x="0" y="0"/>
                </a:moveTo>
                <a:lnTo>
                  <a:pt x="4651692" y="0"/>
                </a:lnTo>
                <a:lnTo>
                  <a:pt x="4651692" y="4025828"/>
                </a:lnTo>
                <a:lnTo>
                  <a:pt x="0" y="402582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2279001" y="4073632"/>
            <a:ext cx="1711886" cy="2424175"/>
          </a:xfrm>
          <a:prstGeom prst="rect">
            <a:avLst/>
          </a:prstGeom>
        </p:spPr>
        <p:txBody>
          <a:bodyPr anchor="t" rtlCol="false" tIns="0" lIns="0" bIns="0" rIns="0">
            <a:spAutoFit/>
          </a:bodyPr>
          <a:lstStyle/>
          <a:p>
            <a:pPr algn="ctr">
              <a:lnSpc>
                <a:spcPts val="18321"/>
              </a:lnSpc>
            </a:pPr>
            <a:r>
              <a:rPr lang="en-US" sz="17962">
                <a:solidFill>
                  <a:srgbClr val="FFFFFF"/>
                </a:solidFill>
                <a:latin typeface="Clear Sans Bold"/>
              </a:rPr>
              <a:t>7</a:t>
            </a:r>
          </a:p>
        </p:txBody>
      </p:sp>
      <p:sp>
        <p:nvSpPr>
          <p:cNvPr name="TextBox 6" id="6"/>
          <p:cNvSpPr txBox="true"/>
          <p:nvPr/>
        </p:nvSpPr>
        <p:spPr>
          <a:xfrm rot="0">
            <a:off x="2194202" y="7022716"/>
            <a:ext cx="7353949" cy="1228725"/>
          </a:xfrm>
          <a:prstGeom prst="rect">
            <a:avLst/>
          </a:prstGeom>
        </p:spPr>
        <p:txBody>
          <a:bodyPr anchor="t" rtlCol="false" tIns="0" lIns="0" bIns="0" rIns="0">
            <a:spAutoFit/>
          </a:bodyPr>
          <a:lstStyle/>
          <a:p>
            <a:pPr algn="l" marL="0" indent="0" lvl="0">
              <a:lnSpc>
                <a:spcPts val="9600"/>
              </a:lnSpc>
            </a:pPr>
            <a:r>
              <a:rPr lang="en-US" sz="8000">
                <a:solidFill>
                  <a:srgbClr val="FFFFFF"/>
                </a:solidFill>
                <a:latin typeface="Clear Sans Bold"/>
              </a:rPr>
              <a:t>MODELLING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84" r="0" b="-68584"/>
            </a:stretch>
          </a:blipFill>
        </p:spPr>
      </p:sp>
      <p:sp>
        <p:nvSpPr>
          <p:cNvPr name="AutoShape 3" id="3"/>
          <p:cNvSpPr/>
          <p:nvPr/>
        </p:nvSpPr>
        <p:spPr>
          <a:xfrm>
            <a:off x="0" y="6977964"/>
            <a:ext cx="18302863" cy="0"/>
          </a:xfrm>
          <a:prstGeom prst="line">
            <a:avLst/>
          </a:prstGeom>
          <a:ln cap="flat" w="47625">
            <a:solidFill>
              <a:srgbClr val="FFFFFF"/>
            </a:solidFill>
            <a:prstDash val="solid"/>
            <a:headEnd type="none" len="sm" w="sm"/>
            <a:tailEnd type="none" len="sm" w="sm"/>
          </a:ln>
        </p:spPr>
      </p:sp>
      <p:grpSp>
        <p:nvGrpSpPr>
          <p:cNvPr name="Group 4" id="4"/>
          <p:cNvGrpSpPr/>
          <p:nvPr/>
        </p:nvGrpSpPr>
        <p:grpSpPr>
          <a:xfrm rot="0">
            <a:off x="0" y="7001777"/>
            <a:ext cx="18302863" cy="3285223"/>
            <a:chOff x="0" y="0"/>
            <a:chExt cx="4820507" cy="865244"/>
          </a:xfrm>
        </p:grpSpPr>
        <p:sp>
          <p:nvSpPr>
            <p:cNvPr name="Freeform 5" id="5"/>
            <p:cNvSpPr/>
            <p:nvPr/>
          </p:nvSpPr>
          <p:spPr>
            <a:xfrm flipH="false" flipV="false" rot="0">
              <a:off x="0" y="0"/>
              <a:ext cx="4820507" cy="865244"/>
            </a:xfrm>
            <a:custGeom>
              <a:avLst/>
              <a:gdLst/>
              <a:ahLst/>
              <a:cxnLst/>
              <a:rect r="r" b="b" t="t" l="l"/>
              <a:pathLst>
                <a:path h="865244" w="4820507">
                  <a:moveTo>
                    <a:pt x="0" y="0"/>
                  </a:moveTo>
                  <a:lnTo>
                    <a:pt x="4820507" y="0"/>
                  </a:lnTo>
                  <a:lnTo>
                    <a:pt x="4820507" y="865244"/>
                  </a:lnTo>
                  <a:lnTo>
                    <a:pt x="0" y="865244"/>
                  </a:lnTo>
                  <a:close/>
                </a:path>
              </a:pathLst>
            </a:custGeom>
            <a:solidFill>
              <a:srgbClr val="FFFFFF"/>
            </a:solidFill>
          </p:spPr>
        </p:sp>
        <p:sp>
          <p:nvSpPr>
            <p:cNvPr name="TextBox 6" id="6"/>
            <p:cNvSpPr txBox="true"/>
            <p:nvPr/>
          </p:nvSpPr>
          <p:spPr>
            <a:xfrm>
              <a:off x="0" y="-57150"/>
              <a:ext cx="4820507" cy="922394"/>
            </a:xfrm>
            <a:prstGeom prst="rect">
              <a:avLst/>
            </a:prstGeom>
          </p:spPr>
          <p:txBody>
            <a:bodyPr anchor="ctr" rtlCol="false" tIns="50800" lIns="50800" bIns="50800" rIns="50800"/>
            <a:lstStyle/>
            <a:p>
              <a:pPr algn="ctr">
                <a:lnSpc>
                  <a:spcPts val="3150"/>
                </a:lnSpc>
              </a:pPr>
            </a:p>
          </p:txBody>
        </p:sp>
      </p:grpSp>
      <p:sp>
        <p:nvSpPr>
          <p:cNvPr name="TextBox 7" id="7"/>
          <p:cNvSpPr txBox="true"/>
          <p:nvPr/>
        </p:nvSpPr>
        <p:spPr>
          <a:xfrm rot="0">
            <a:off x="4457700" y="1005253"/>
            <a:ext cx="9220200" cy="5073718"/>
          </a:xfrm>
          <a:prstGeom prst="rect">
            <a:avLst/>
          </a:prstGeom>
        </p:spPr>
        <p:txBody>
          <a:bodyPr anchor="t" rtlCol="false" tIns="0" lIns="0" bIns="0" rIns="0">
            <a:spAutoFit/>
          </a:bodyPr>
          <a:lstStyle/>
          <a:p>
            <a:pPr algn="l" marL="892265" indent="-446133" lvl="1">
              <a:lnSpc>
                <a:spcPts val="4008"/>
              </a:lnSpc>
              <a:spcBef>
                <a:spcPct val="0"/>
              </a:spcBef>
              <a:buFont typeface="Arial"/>
              <a:buChar char="•"/>
            </a:pPr>
            <a:r>
              <a:rPr lang="en-US" sz="4132" u="none">
                <a:solidFill>
                  <a:srgbClr val="FFFFFF"/>
                </a:solidFill>
                <a:latin typeface="Open Sans"/>
              </a:rPr>
              <a:t>Explored multiple models: Linear Regression, XGBoost, Random Forest, and Neural Network.</a:t>
            </a:r>
          </a:p>
          <a:p>
            <a:pPr algn="l" marL="892265" indent="-446133" lvl="1">
              <a:lnSpc>
                <a:spcPts val="4008"/>
              </a:lnSpc>
              <a:spcBef>
                <a:spcPct val="0"/>
              </a:spcBef>
              <a:buFont typeface="Arial"/>
              <a:buChar char="•"/>
            </a:pPr>
            <a:r>
              <a:rPr lang="en-US" sz="4132" u="none">
                <a:solidFill>
                  <a:srgbClr val="FFFFFF"/>
                </a:solidFill>
                <a:latin typeface="Open Sans"/>
              </a:rPr>
              <a:t>Conducted cross-validation to evaluate model performance.</a:t>
            </a:r>
          </a:p>
          <a:p>
            <a:pPr algn="l" marL="892265" indent="-446133" lvl="1">
              <a:lnSpc>
                <a:spcPts val="4008"/>
              </a:lnSpc>
              <a:spcBef>
                <a:spcPct val="0"/>
              </a:spcBef>
              <a:buFont typeface="Arial"/>
              <a:buChar char="•"/>
            </a:pPr>
            <a:r>
              <a:rPr lang="en-US" sz="4132" u="none">
                <a:solidFill>
                  <a:srgbClr val="FFFFFF"/>
                </a:solidFill>
                <a:latin typeface="Open Sans"/>
              </a:rPr>
              <a:t>Identified XGBoost as the top performer.</a:t>
            </a:r>
          </a:p>
          <a:p>
            <a:pPr algn="l" marL="892265" indent="-446133" lvl="1">
              <a:lnSpc>
                <a:spcPts val="4008"/>
              </a:lnSpc>
              <a:spcBef>
                <a:spcPct val="0"/>
              </a:spcBef>
              <a:buFont typeface="Arial"/>
              <a:buChar char="•"/>
            </a:pPr>
            <a:r>
              <a:rPr lang="en-US" sz="4132" u="none">
                <a:solidFill>
                  <a:srgbClr val="FFFFFF"/>
                </a:solidFill>
                <a:latin typeface="Open Sans"/>
              </a:rPr>
              <a:t>Selected XGBoost for hyperparameter tuning due to its superior performance.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84" r="0" b="-68584"/>
            </a:stretch>
          </a:blipFill>
        </p:spPr>
      </p:sp>
      <p:sp>
        <p:nvSpPr>
          <p:cNvPr name="TextBox 3" id="3"/>
          <p:cNvSpPr txBox="true"/>
          <p:nvPr/>
        </p:nvSpPr>
        <p:spPr>
          <a:xfrm rot="0">
            <a:off x="2210699" y="2331274"/>
            <a:ext cx="8022194" cy="884873"/>
          </a:xfrm>
          <a:prstGeom prst="rect">
            <a:avLst/>
          </a:prstGeom>
        </p:spPr>
        <p:txBody>
          <a:bodyPr anchor="t" rtlCol="false" tIns="0" lIns="0" bIns="0" rIns="0">
            <a:spAutoFit/>
          </a:bodyPr>
          <a:lstStyle/>
          <a:p>
            <a:pPr algn="l" marL="0" indent="0" lvl="0">
              <a:lnSpc>
                <a:spcPts val="6772"/>
              </a:lnSpc>
            </a:pPr>
            <a:r>
              <a:rPr lang="en-US" sz="6450">
                <a:solidFill>
                  <a:srgbClr val="FFFFFF"/>
                </a:solidFill>
                <a:latin typeface="Clear Sans Bold"/>
              </a:rPr>
              <a:t>MODEL DEPLOYMENT</a:t>
            </a:r>
          </a:p>
        </p:txBody>
      </p:sp>
      <p:sp>
        <p:nvSpPr>
          <p:cNvPr name="TextBox 4" id="4"/>
          <p:cNvSpPr txBox="true"/>
          <p:nvPr/>
        </p:nvSpPr>
        <p:spPr>
          <a:xfrm rot="0">
            <a:off x="2210699" y="4719291"/>
            <a:ext cx="13866603" cy="3340100"/>
          </a:xfrm>
          <a:prstGeom prst="rect">
            <a:avLst/>
          </a:prstGeom>
        </p:spPr>
        <p:txBody>
          <a:bodyPr anchor="t" rtlCol="false" tIns="0" lIns="0" bIns="0" rIns="0">
            <a:spAutoFit/>
          </a:bodyPr>
          <a:lstStyle/>
          <a:p>
            <a:pPr algn="l" marL="512761" indent="-256381" lvl="1">
              <a:lnSpc>
                <a:spcPts val="3324"/>
              </a:lnSpc>
              <a:buFont typeface="Arial"/>
              <a:buChar char="•"/>
            </a:pPr>
            <a:r>
              <a:rPr lang="en-US" sz="2374" spc="237">
                <a:solidFill>
                  <a:srgbClr val="FFFFFF"/>
                </a:solidFill>
                <a:latin typeface="Canva Sans"/>
              </a:rPr>
              <a:t>Our model was deployed through a user-friendly website interface.</a:t>
            </a:r>
          </a:p>
          <a:p>
            <a:pPr algn="l" marL="512761" indent="-256381" lvl="1">
              <a:lnSpc>
                <a:spcPts val="3324"/>
              </a:lnSpc>
              <a:buFont typeface="Arial"/>
              <a:buChar char="•"/>
            </a:pPr>
            <a:r>
              <a:rPr lang="en-US" sz="2374" spc="237">
                <a:solidFill>
                  <a:srgbClr val="FFFFFF"/>
                </a:solidFill>
                <a:latin typeface="Canva Sans"/>
              </a:rPr>
              <a:t>The deployed model is based on XGBoost, hyperparameter-tuned for optimal performance.</a:t>
            </a:r>
          </a:p>
          <a:p>
            <a:pPr algn="l" marL="512761" indent="-256381" lvl="1">
              <a:lnSpc>
                <a:spcPts val="3324"/>
              </a:lnSpc>
              <a:buFont typeface="Arial"/>
              <a:buChar char="•"/>
            </a:pPr>
            <a:r>
              <a:rPr lang="en-US" sz="2374" spc="237">
                <a:solidFill>
                  <a:srgbClr val="FFFFFF"/>
                </a:solidFill>
                <a:latin typeface="Canva Sans"/>
              </a:rPr>
              <a:t>Users can input their data and receive real-time predictions.</a:t>
            </a:r>
          </a:p>
          <a:p>
            <a:pPr algn="l" marL="512761" indent="-256381" lvl="1">
              <a:lnSpc>
                <a:spcPts val="3324"/>
              </a:lnSpc>
              <a:buFont typeface="Arial"/>
              <a:buChar char="•"/>
            </a:pPr>
            <a:r>
              <a:rPr lang="en-US" sz="2374" spc="237">
                <a:solidFill>
                  <a:srgbClr val="FFFFFF"/>
                </a:solidFill>
                <a:latin typeface="Canva Sans"/>
              </a:rPr>
              <a:t>The website imports the tuned XGBoost model to predict unseen data.</a:t>
            </a:r>
          </a:p>
          <a:p>
            <a:pPr algn="l" marL="512761" indent="-256381" lvl="1">
              <a:lnSpc>
                <a:spcPts val="3324"/>
              </a:lnSpc>
              <a:buFont typeface="Arial"/>
              <a:buChar char="•"/>
            </a:pPr>
            <a:r>
              <a:rPr lang="en-US" sz="2374" spc="237">
                <a:solidFill>
                  <a:srgbClr val="FFFFFF"/>
                </a:solidFill>
                <a:latin typeface="Canva Sans"/>
              </a:rPr>
              <a:t>Predictions include an RMSE result, indicating prediction accuracy.</a:t>
            </a:r>
          </a:p>
          <a:p>
            <a:pPr algn="l" marL="512761" indent="-256381" lvl="1">
              <a:lnSpc>
                <a:spcPts val="3324"/>
              </a:lnSpc>
              <a:buFont typeface="Arial"/>
              <a:buChar char="•"/>
            </a:pPr>
            <a:r>
              <a:rPr lang="en-US" sz="2374" spc="237">
                <a:solidFill>
                  <a:srgbClr val="FFFFFF"/>
                </a:solidFill>
                <a:latin typeface="Canva Sans"/>
              </a:rPr>
              <a:t>Users receive insights on data improvements needed for better predictions.</a:t>
            </a:r>
          </a:p>
          <a:p>
            <a:pPr algn="l" marL="512761" indent="-256381" lvl="1">
              <a:lnSpc>
                <a:spcPts val="3324"/>
              </a:lnSpc>
              <a:buFont typeface="Arial"/>
              <a:buChar char="•"/>
            </a:pPr>
            <a:r>
              <a:rPr lang="en-US" sz="2374" spc="237">
                <a:solidFill>
                  <a:srgbClr val="FFFFFF"/>
                </a:solidFill>
                <a:latin typeface="Canva Sans"/>
              </a:rPr>
              <a:t>This interactive platform enhances decision-making and business strategies.</a:t>
            </a:r>
          </a:p>
        </p:txBody>
      </p:sp>
      <p:sp>
        <p:nvSpPr>
          <p:cNvPr name="AutoShape 5" id="5"/>
          <p:cNvSpPr/>
          <p:nvPr/>
        </p:nvSpPr>
        <p:spPr>
          <a:xfrm>
            <a:off x="2210699" y="4069111"/>
            <a:ext cx="13844095"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84" r="0" b="-68584"/>
            </a:stretch>
          </a:blipFill>
        </p:spPr>
      </p:sp>
      <p:sp>
        <p:nvSpPr>
          <p:cNvPr name="TextBox 3" id="3"/>
          <p:cNvSpPr txBox="true"/>
          <p:nvPr/>
        </p:nvSpPr>
        <p:spPr>
          <a:xfrm rot="0">
            <a:off x="2166739" y="1333500"/>
            <a:ext cx="13954522" cy="7620000"/>
          </a:xfrm>
          <a:prstGeom prst="rect">
            <a:avLst/>
          </a:prstGeom>
        </p:spPr>
        <p:txBody>
          <a:bodyPr anchor="t" rtlCol="false" tIns="0" lIns="0" bIns="0" rIns="0">
            <a:spAutoFit/>
          </a:bodyPr>
          <a:lstStyle/>
          <a:p>
            <a:pPr algn="l" marL="679478" indent="-339739" lvl="1">
              <a:lnSpc>
                <a:spcPts val="3776"/>
              </a:lnSpc>
              <a:buFont typeface="Arial"/>
              <a:buChar char="•"/>
            </a:pPr>
            <a:r>
              <a:rPr lang="en-US" sz="3147" u="none">
                <a:solidFill>
                  <a:srgbClr val="FFFFFF"/>
                </a:solidFill>
                <a:latin typeface="Open Sans"/>
              </a:rPr>
              <a:t>Utilized RMSE, MAE, and R-squared metrics for evaluation.</a:t>
            </a:r>
          </a:p>
          <a:p>
            <a:pPr algn="l" marL="679478" indent="-339739" lvl="1">
              <a:lnSpc>
                <a:spcPts val="3776"/>
              </a:lnSpc>
              <a:buFont typeface="Arial"/>
              <a:buChar char="•"/>
            </a:pPr>
            <a:r>
              <a:rPr lang="en-US" sz="3147" u="none">
                <a:solidFill>
                  <a:srgbClr val="FFFFFF"/>
                </a:solidFill>
                <a:latin typeface="Open Sans"/>
              </a:rPr>
              <a:t>XGBoost outperformed other models due to its robustness in handling complex relationships and large datasets.</a:t>
            </a:r>
          </a:p>
          <a:p>
            <a:pPr algn="l" marL="679478" indent="-339739" lvl="1">
              <a:lnSpc>
                <a:spcPts val="3776"/>
              </a:lnSpc>
              <a:buFont typeface="Arial"/>
              <a:buChar char="•"/>
            </a:pPr>
            <a:r>
              <a:rPr lang="en-US" sz="3147" u="none">
                <a:solidFill>
                  <a:srgbClr val="FFFFFF"/>
                </a:solidFill>
                <a:latin typeface="Open Sans"/>
              </a:rPr>
              <a:t>RMSE (Root Mean Squared Error) measures the average deviation of predicted values from actual values, with lower values indicating better model fit.</a:t>
            </a:r>
          </a:p>
          <a:p>
            <a:pPr algn="l" marL="679478" indent="-339739" lvl="1">
              <a:lnSpc>
                <a:spcPts val="3776"/>
              </a:lnSpc>
              <a:buFont typeface="Arial"/>
              <a:buChar char="•"/>
            </a:pPr>
            <a:r>
              <a:rPr lang="en-US" sz="3147" u="none">
                <a:solidFill>
                  <a:srgbClr val="FFFFFF"/>
                </a:solidFill>
                <a:latin typeface="Open Sans"/>
              </a:rPr>
              <a:t>MAE (Mean Absolute Error) quantifies the average absolute difference between predicted and actual values.</a:t>
            </a:r>
          </a:p>
          <a:p>
            <a:pPr algn="l" marL="679478" indent="-339739" lvl="1">
              <a:lnSpc>
                <a:spcPts val="3776"/>
              </a:lnSpc>
              <a:buFont typeface="Arial"/>
              <a:buChar char="•"/>
            </a:pPr>
            <a:r>
              <a:rPr lang="en-US" sz="3147" u="none">
                <a:solidFill>
                  <a:srgbClr val="FFFFFF"/>
                </a:solidFill>
                <a:latin typeface="Open Sans"/>
              </a:rPr>
              <a:t>R-squared (Coefficient of Determination) assesses the proportion of variance in the dependent variable explained by the independent variables, with values closer to 1 indicating better model performance.</a:t>
            </a:r>
          </a:p>
          <a:p>
            <a:pPr algn="l" marL="679478" indent="-339739" lvl="1">
              <a:lnSpc>
                <a:spcPts val="3776"/>
              </a:lnSpc>
              <a:buFont typeface="Arial"/>
              <a:buChar char="•"/>
            </a:pPr>
            <a:r>
              <a:rPr lang="en-US" sz="3147" u="none">
                <a:solidFill>
                  <a:srgbClr val="FFFFFF"/>
                </a:solidFill>
                <a:latin typeface="Open Sans"/>
              </a:rPr>
              <a:t>XGBoost demonstrated superior performance with an RMSE of 0.0117, MAE of 0.0081, and R-squared of 0.9999, highlighting its accuracy in predicting customer lifetime value. Conversely, the Random Forest model achieved perfect scores due to overfitting, while the Neural Network model exhibited higher errors and lower explanatory power.</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84" r="0" b="-68584"/>
            </a:stretch>
          </a:blipFill>
        </p:spPr>
      </p:sp>
      <p:sp>
        <p:nvSpPr>
          <p:cNvPr name="Freeform 3" id="3"/>
          <p:cNvSpPr/>
          <p:nvPr/>
        </p:nvSpPr>
        <p:spPr>
          <a:xfrm flipH="false" flipV="false" rot="0">
            <a:off x="3175871" y="1028700"/>
            <a:ext cx="2306215" cy="1995924"/>
          </a:xfrm>
          <a:custGeom>
            <a:avLst/>
            <a:gdLst/>
            <a:ahLst/>
            <a:cxnLst/>
            <a:rect r="r" b="b" t="t" l="l"/>
            <a:pathLst>
              <a:path h="1995924" w="2306215">
                <a:moveTo>
                  <a:pt x="0" y="0"/>
                </a:moveTo>
                <a:lnTo>
                  <a:pt x="2306215" y="0"/>
                </a:lnTo>
                <a:lnTo>
                  <a:pt x="2306215" y="1995924"/>
                </a:lnTo>
                <a:lnTo>
                  <a:pt x="0" y="19959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175871" y="4196464"/>
            <a:ext cx="2306215" cy="1995924"/>
          </a:xfrm>
          <a:custGeom>
            <a:avLst/>
            <a:gdLst/>
            <a:ahLst/>
            <a:cxnLst/>
            <a:rect r="r" b="b" t="t" l="l"/>
            <a:pathLst>
              <a:path h="1995924" w="2306215">
                <a:moveTo>
                  <a:pt x="0" y="0"/>
                </a:moveTo>
                <a:lnTo>
                  <a:pt x="2306215" y="0"/>
                </a:lnTo>
                <a:lnTo>
                  <a:pt x="2306215" y="1995924"/>
                </a:lnTo>
                <a:lnTo>
                  <a:pt x="0" y="19959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3175871" y="7262376"/>
            <a:ext cx="2306215" cy="1995924"/>
          </a:xfrm>
          <a:custGeom>
            <a:avLst/>
            <a:gdLst/>
            <a:ahLst/>
            <a:cxnLst/>
            <a:rect r="r" b="b" t="t" l="l"/>
            <a:pathLst>
              <a:path h="1995924" w="2306215">
                <a:moveTo>
                  <a:pt x="0" y="0"/>
                </a:moveTo>
                <a:lnTo>
                  <a:pt x="2306215" y="0"/>
                </a:lnTo>
                <a:lnTo>
                  <a:pt x="2306215" y="1995924"/>
                </a:lnTo>
                <a:lnTo>
                  <a:pt x="0" y="199592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6" id="6"/>
          <p:cNvGrpSpPr/>
          <p:nvPr/>
        </p:nvGrpSpPr>
        <p:grpSpPr>
          <a:xfrm rot="0">
            <a:off x="8850896" y="1631117"/>
            <a:ext cx="8408404" cy="6680527"/>
            <a:chOff x="0" y="0"/>
            <a:chExt cx="11211206" cy="8907370"/>
          </a:xfrm>
        </p:grpSpPr>
        <p:sp>
          <p:nvSpPr>
            <p:cNvPr name="TextBox 7" id="7"/>
            <p:cNvSpPr txBox="true"/>
            <p:nvPr/>
          </p:nvSpPr>
          <p:spPr>
            <a:xfrm rot="0">
              <a:off x="0" y="-9525"/>
              <a:ext cx="11211206" cy="1635125"/>
            </a:xfrm>
            <a:prstGeom prst="rect">
              <a:avLst/>
            </a:prstGeom>
          </p:spPr>
          <p:txBody>
            <a:bodyPr anchor="t" rtlCol="false" tIns="0" lIns="0" bIns="0" rIns="0">
              <a:spAutoFit/>
            </a:bodyPr>
            <a:lstStyle/>
            <a:p>
              <a:pPr algn="ctr" marL="0" indent="0" lvl="0">
                <a:lnSpc>
                  <a:spcPts val="9600"/>
                </a:lnSpc>
                <a:spcBef>
                  <a:spcPct val="0"/>
                </a:spcBef>
              </a:pPr>
            </a:p>
          </p:txBody>
        </p:sp>
        <p:sp>
          <p:nvSpPr>
            <p:cNvPr name="TextBox 8" id="8"/>
            <p:cNvSpPr txBox="true"/>
            <p:nvPr/>
          </p:nvSpPr>
          <p:spPr>
            <a:xfrm rot="0">
              <a:off x="0" y="3844300"/>
              <a:ext cx="11211206" cy="914400"/>
            </a:xfrm>
            <a:prstGeom prst="rect">
              <a:avLst/>
            </a:prstGeom>
          </p:spPr>
          <p:txBody>
            <a:bodyPr anchor="t" rtlCol="false" tIns="0" lIns="0" bIns="0" rIns="0">
              <a:spAutoFit/>
            </a:bodyPr>
            <a:lstStyle/>
            <a:p>
              <a:pPr algn="ctr" marL="0" indent="0" lvl="0">
                <a:lnSpc>
                  <a:spcPts val="5999"/>
                </a:lnSpc>
                <a:spcBef>
                  <a:spcPct val="0"/>
                </a:spcBef>
              </a:pPr>
              <a:r>
                <a:rPr lang="en-US" sz="3999" spc="399">
                  <a:solidFill>
                    <a:srgbClr val="FFFFFF"/>
                  </a:solidFill>
                  <a:latin typeface="Clear Sans Bold"/>
                </a:rPr>
                <a:t>CONCLUSIONS</a:t>
              </a:r>
            </a:p>
          </p:txBody>
        </p:sp>
        <p:sp>
          <p:nvSpPr>
            <p:cNvPr name="TextBox 9" id="9"/>
            <p:cNvSpPr txBox="true"/>
            <p:nvPr/>
          </p:nvSpPr>
          <p:spPr>
            <a:xfrm rot="0">
              <a:off x="0" y="5918635"/>
              <a:ext cx="11211206" cy="914400"/>
            </a:xfrm>
            <a:prstGeom prst="rect">
              <a:avLst/>
            </a:prstGeom>
          </p:spPr>
          <p:txBody>
            <a:bodyPr anchor="t" rtlCol="false" tIns="0" lIns="0" bIns="0" rIns="0">
              <a:spAutoFit/>
            </a:bodyPr>
            <a:lstStyle/>
            <a:p>
              <a:pPr algn="ctr" marL="0" indent="0" lvl="0">
                <a:lnSpc>
                  <a:spcPts val="5999"/>
                </a:lnSpc>
                <a:spcBef>
                  <a:spcPct val="0"/>
                </a:spcBef>
              </a:pPr>
              <a:r>
                <a:rPr lang="en-US" sz="3999" spc="399">
                  <a:solidFill>
                    <a:srgbClr val="FFFFFF"/>
                  </a:solidFill>
                  <a:latin typeface="Clear Sans Bold"/>
                </a:rPr>
                <a:t>RECOMMENDATIONS</a:t>
              </a:r>
            </a:p>
          </p:txBody>
        </p:sp>
        <p:sp>
          <p:nvSpPr>
            <p:cNvPr name="TextBox 10" id="10"/>
            <p:cNvSpPr txBox="true"/>
            <p:nvPr/>
          </p:nvSpPr>
          <p:spPr>
            <a:xfrm rot="0">
              <a:off x="0" y="7992970"/>
              <a:ext cx="11211206" cy="914400"/>
            </a:xfrm>
            <a:prstGeom prst="rect">
              <a:avLst/>
            </a:prstGeom>
          </p:spPr>
          <p:txBody>
            <a:bodyPr anchor="t" rtlCol="false" tIns="0" lIns="0" bIns="0" rIns="0">
              <a:spAutoFit/>
            </a:bodyPr>
            <a:lstStyle/>
            <a:p>
              <a:pPr algn="ctr" marL="0" indent="0" lvl="0">
                <a:lnSpc>
                  <a:spcPts val="5999"/>
                </a:lnSpc>
                <a:spcBef>
                  <a:spcPct val="0"/>
                </a:spcBef>
              </a:pPr>
              <a:r>
                <a:rPr lang="en-US" sz="3999" spc="399">
                  <a:solidFill>
                    <a:srgbClr val="FFFFFF"/>
                  </a:solidFill>
                  <a:latin typeface="Clear Sans Bold"/>
                </a:rPr>
                <a:t>LIMITATIONS</a:t>
              </a: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84" r="0" b="-68584"/>
            </a:stretch>
          </a:blipFill>
        </p:spPr>
      </p:sp>
      <p:sp>
        <p:nvSpPr>
          <p:cNvPr name="AutoShape 3" id="3"/>
          <p:cNvSpPr/>
          <p:nvPr/>
        </p:nvSpPr>
        <p:spPr>
          <a:xfrm rot="0">
            <a:off x="140883" y="150533"/>
            <a:ext cx="18006234" cy="9985933"/>
          </a:xfrm>
          <a:prstGeom prst="rect">
            <a:avLst/>
          </a:prstGeom>
          <a:solidFill>
            <a:srgbClr val="FFFFFF"/>
          </a:solidFill>
        </p:spPr>
      </p:sp>
      <p:sp>
        <p:nvSpPr>
          <p:cNvPr name="Freeform 4" id="4"/>
          <p:cNvSpPr/>
          <p:nvPr/>
        </p:nvSpPr>
        <p:spPr>
          <a:xfrm flipH="false" flipV="false" rot="0">
            <a:off x="3634216" y="514350"/>
            <a:ext cx="11019567" cy="7304873"/>
          </a:xfrm>
          <a:custGeom>
            <a:avLst/>
            <a:gdLst/>
            <a:ahLst/>
            <a:cxnLst/>
            <a:rect r="r" b="b" t="t" l="l"/>
            <a:pathLst>
              <a:path h="7304873" w="11019567">
                <a:moveTo>
                  <a:pt x="0" y="0"/>
                </a:moveTo>
                <a:lnTo>
                  <a:pt x="11019568" y="0"/>
                </a:lnTo>
                <a:lnTo>
                  <a:pt x="11019568" y="7304873"/>
                </a:lnTo>
                <a:lnTo>
                  <a:pt x="0" y="7304873"/>
                </a:lnTo>
                <a:lnTo>
                  <a:pt x="0" y="0"/>
                </a:lnTo>
                <a:close/>
              </a:path>
            </a:pathLst>
          </a:custGeom>
          <a:blipFill>
            <a:blip r:embed="rId3"/>
            <a:stretch>
              <a:fillRect l="0" t="0" r="0" b="0"/>
            </a:stretch>
          </a:blipFill>
        </p:spPr>
      </p:sp>
      <p:sp>
        <p:nvSpPr>
          <p:cNvPr name="TextBox 5" id="5"/>
          <p:cNvSpPr txBox="true"/>
          <p:nvPr/>
        </p:nvSpPr>
        <p:spPr>
          <a:xfrm rot="0">
            <a:off x="1028700" y="8748453"/>
            <a:ext cx="8341599" cy="365760"/>
          </a:xfrm>
          <a:prstGeom prst="rect">
            <a:avLst/>
          </a:prstGeom>
        </p:spPr>
        <p:txBody>
          <a:bodyPr anchor="t" rtlCol="false" tIns="0" lIns="0" bIns="0" rIns="0">
            <a:spAutoFit/>
          </a:bodyPr>
          <a:lstStyle/>
          <a:p>
            <a:pPr algn="l" marL="0" indent="0" lvl="0">
              <a:lnSpc>
                <a:spcPts val="2940"/>
              </a:lnSpc>
              <a:spcBef>
                <a:spcPct val="0"/>
              </a:spcBef>
            </a:pPr>
            <a:r>
              <a:rPr lang="en-US" sz="2100">
                <a:solidFill>
                  <a:srgbClr val="000000"/>
                </a:solidFill>
                <a:latin typeface="Clear Sans Bold"/>
              </a:rPr>
              <a:t>FEATURE IMPORTANCE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84" r="0" b="-68584"/>
            </a:stretch>
          </a:blipFill>
        </p:spPr>
      </p:sp>
      <p:sp>
        <p:nvSpPr>
          <p:cNvPr name="TextBox 3" id="3"/>
          <p:cNvSpPr txBox="true"/>
          <p:nvPr/>
        </p:nvSpPr>
        <p:spPr>
          <a:xfrm rot="0">
            <a:off x="2210699" y="495299"/>
            <a:ext cx="8022194" cy="1181102"/>
          </a:xfrm>
          <a:prstGeom prst="rect">
            <a:avLst/>
          </a:prstGeom>
        </p:spPr>
        <p:txBody>
          <a:bodyPr anchor="t" rtlCol="false" tIns="0" lIns="0" bIns="0" rIns="0">
            <a:spAutoFit/>
          </a:bodyPr>
          <a:lstStyle/>
          <a:p>
            <a:pPr algn="l" marL="0" indent="0" lvl="0">
              <a:lnSpc>
                <a:spcPts val="8925"/>
              </a:lnSpc>
            </a:pPr>
            <a:r>
              <a:rPr lang="en-US" sz="8500">
                <a:solidFill>
                  <a:srgbClr val="FFFFFF"/>
                </a:solidFill>
                <a:latin typeface="Open Sans"/>
              </a:rPr>
              <a:t>Conclusions</a:t>
            </a:r>
          </a:p>
        </p:txBody>
      </p:sp>
      <p:sp>
        <p:nvSpPr>
          <p:cNvPr name="TextBox 4" id="4"/>
          <p:cNvSpPr txBox="true"/>
          <p:nvPr/>
        </p:nvSpPr>
        <p:spPr>
          <a:xfrm rot="0">
            <a:off x="626251" y="1628776"/>
            <a:ext cx="17035498" cy="8035058"/>
          </a:xfrm>
          <a:prstGeom prst="rect">
            <a:avLst/>
          </a:prstGeom>
        </p:spPr>
        <p:txBody>
          <a:bodyPr anchor="t" rtlCol="false" tIns="0" lIns="0" bIns="0" rIns="0">
            <a:spAutoFit/>
          </a:bodyPr>
          <a:lstStyle/>
          <a:p>
            <a:pPr algn="l" marL="756432" indent="-378216" lvl="1">
              <a:lnSpc>
                <a:spcPts val="4905"/>
              </a:lnSpc>
              <a:buFont typeface="Arial"/>
              <a:buChar char="•"/>
            </a:pPr>
            <a:r>
              <a:rPr lang="en-US" sz="3503">
                <a:solidFill>
                  <a:srgbClr val="FFFFFF"/>
                </a:solidFill>
                <a:latin typeface="Open Sans"/>
              </a:rPr>
              <a:t>Developed a robust predictive model for estimating Customer Lifetime Value (CLV) in subscription-based businesses.</a:t>
            </a:r>
          </a:p>
          <a:p>
            <a:pPr algn="l" marL="756432" indent="-378216" lvl="1">
              <a:lnSpc>
                <a:spcPts val="4905"/>
              </a:lnSpc>
              <a:buFont typeface="Arial"/>
              <a:buChar char="•"/>
            </a:pPr>
            <a:r>
              <a:rPr lang="en-US" sz="3503">
                <a:solidFill>
                  <a:srgbClr val="FFFFFF"/>
                </a:solidFill>
                <a:latin typeface="Open Sans"/>
              </a:rPr>
              <a:t>Leveraged advanced machine learning techniques including data preprocessing, feature engineering, model selection, and hyperparameter tuning.</a:t>
            </a:r>
          </a:p>
          <a:p>
            <a:pPr algn="l" marL="756432" indent="-378216" lvl="1">
              <a:lnSpc>
                <a:spcPts val="4905"/>
              </a:lnSpc>
              <a:buFont typeface="Arial"/>
              <a:buChar char="•"/>
            </a:pPr>
            <a:r>
              <a:rPr lang="en-US" sz="3503">
                <a:solidFill>
                  <a:srgbClr val="FFFFFF"/>
                </a:solidFill>
                <a:latin typeface="Open Sans"/>
              </a:rPr>
              <a:t>Explored various models including Linear Regression, XGBoost, Random Forest, and Neural Network, with XGBoost emerging as the top performer.</a:t>
            </a:r>
          </a:p>
          <a:p>
            <a:pPr algn="l" marL="756432" indent="-378216" lvl="1">
              <a:lnSpc>
                <a:spcPts val="4905"/>
              </a:lnSpc>
              <a:buFont typeface="Arial"/>
              <a:buChar char="•"/>
            </a:pPr>
            <a:r>
              <a:rPr lang="en-US" sz="3503">
                <a:solidFill>
                  <a:srgbClr val="FFFFFF"/>
                </a:solidFill>
                <a:latin typeface="Open Sans"/>
              </a:rPr>
              <a:t>Achieved high accuracy with XGBoost model, exhibiting impressive metrics such as RMSE and MAE.</a:t>
            </a:r>
          </a:p>
          <a:p>
            <a:pPr algn="l" marL="756432" indent="-378216" lvl="1">
              <a:lnSpc>
                <a:spcPts val="4905"/>
              </a:lnSpc>
              <a:buFont typeface="Arial"/>
              <a:buChar char="•"/>
            </a:pPr>
            <a:r>
              <a:rPr lang="en-US" sz="3503">
                <a:solidFill>
                  <a:srgbClr val="FFFFFF"/>
                </a:solidFill>
                <a:latin typeface="Open Sans"/>
              </a:rPr>
              <a:t>Identified key drivers of CLV, including lifetime months and subscription price, emphasizing the importance of customer retention and pricing strategies.</a:t>
            </a:r>
          </a:p>
          <a:p>
            <a:pPr algn="l" marL="756432" indent="-378216" lvl="1">
              <a:lnSpc>
                <a:spcPts val="4905"/>
              </a:lnSpc>
              <a:buFont typeface="Arial"/>
              <a:buChar char="•"/>
            </a:pPr>
            <a:r>
              <a:rPr lang="en-US" sz="3503">
                <a:solidFill>
                  <a:srgbClr val="FFFFFF"/>
                </a:solidFill>
                <a:latin typeface="Open Sans"/>
              </a:rPr>
              <a:t>Deployed the model in a user-friendly website interface for predicting CLV based on user input, facilitating strategic decision-making for businesses.</a:t>
            </a:r>
          </a:p>
        </p:txBody>
      </p:sp>
      <p:sp>
        <p:nvSpPr>
          <p:cNvPr name="AutoShape 5" id="5"/>
          <p:cNvSpPr/>
          <p:nvPr/>
        </p:nvSpPr>
        <p:spPr>
          <a:xfrm>
            <a:off x="2210699" y="1695451"/>
            <a:ext cx="13844095" cy="0"/>
          </a:xfrm>
          <a:prstGeom prst="line">
            <a:avLst/>
          </a:prstGeom>
          <a:ln cap="flat" w="38100">
            <a:solidFill>
              <a:srgbClr val="FFFFFF"/>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84" r="0" b="-68584"/>
            </a:stretch>
          </a:blipFill>
        </p:spPr>
      </p:sp>
      <p:grpSp>
        <p:nvGrpSpPr>
          <p:cNvPr name="Group 3" id="3"/>
          <p:cNvGrpSpPr/>
          <p:nvPr/>
        </p:nvGrpSpPr>
        <p:grpSpPr>
          <a:xfrm rot="0">
            <a:off x="309763" y="599142"/>
            <a:ext cx="11251346" cy="9024623"/>
            <a:chOff x="0" y="0"/>
            <a:chExt cx="2963317" cy="2376856"/>
          </a:xfrm>
        </p:grpSpPr>
        <p:sp>
          <p:nvSpPr>
            <p:cNvPr name="Freeform 4" id="4"/>
            <p:cNvSpPr/>
            <p:nvPr/>
          </p:nvSpPr>
          <p:spPr>
            <a:xfrm flipH="false" flipV="false" rot="0">
              <a:off x="0" y="0"/>
              <a:ext cx="2963317" cy="2376856"/>
            </a:xfrm>
            <a:custGeom>
              <a:avLst/>
              <a:gdLst/>
              <a:ahLst/>
              <a:cxnLst/>
              <a:rect r="r" b="b" t="t" l="l"/>
              <a:pathLst>
                <a:path h="2376856" w="2963317">
                  <a:moveTo>
                    <a:pt x="0" y="0"/>
                  </a:moveTo>
                  <a:lnTo>
                    <a:pt x="2963317" y="0"/>
                  </a:lnTo>
                  <a:lnTo>
                    <a:pt x="2963317" y="2376856"/>
                  </a:lnTo>
                  <a:lnTo>
                    <a:pt x="0" y="2376856"/>
                  </a:lnTo>
                  <a:close/>
                </a:path>
              </a:pathLst>
            </a:custGeom>
            <a:solidFill>
              <a:srgbClr val="000000">
                <a:alpha val="36863"/>
              </a:srgbClr>
            </a:solidFill>
          </p:spPr>
        </p:sp>
        <p:sp>
          <p:nvSpPr>
            <p:cNvPr name="TextBox 5" id="5"/>
            <p:cNvSpPr txBox="true"/>
            <p:nvPr/>
          </p:nvSpPr>
          <p:spPr>
            <a:xfrm>
              <a:off x="0" y="-57150"/>
              <a:ext cx="2963317" cy="2434006"/>
            </a:xfrm>
            <a:prstGeom prst="rect">
              <a:avLst/>
            </a:prstGeom>
          </p:spPr>
          <p:txBody>
            <a:bodyPr anchor="ctr" rtlCol="false" tIns="50800" lIns="50800" bIns="50800" rIns="50800"/>
            <a:lstStyle/>
            <a:p>
              <a:pPr algn="ctr">
                <a:lnSpc>
                  <a:spcPts val="3500"/>
                </a:lnSpc>
              </a:pPr>
            </a:p>
          </p:txBody>
        </p:sp>
      </p:grpSp>
      <p:sp>
        <p:nvSpPr>
          <p:cNvPr name="AutoShape 6" id="6"/>
          <p:cNvSpPr/>
          <p:nvPr/>
        </p:nvSpPr>
        <p:spPr>
          <a:xfrm>
            <a:off x="1028700" y="1907876"/>
            <a:ext cx="6004643" cy="0"/>
          </a:xfrm>
          <a:prstGeom prst="line">
            <a:avLst/>
          </a:prstGeom>
          <a:ln cap="flat" w="38100">
            <a:solidFill>
              <a:srgbClr val="FFFFFF"/>
            </a:solidFill>
            <a:prstDash val="solid"/>
            <a:headEnd type="none" len="sm" w="sm"/>
            <a:tailEnd type="none" len="sm" w="sm"/>
          </a:ln>
        </p:spPr>
      </p:sp>
      <p:sp>
        <p:nvSpPr>
          <p:cNvPr name="TextBox 7" id="7"/>
          <p:cNvSpPr txBox="true"/>
          <p:nvPr/>
        </p:nvSpPr>
        <p:spPr>
          <a:xfrm rot="0">
            <a:off x="1028700" y="751542"/>
            <a:ext cx="8084595" cy="1137284"/>
          </a:xfrm>
          <a:prstGeom prst="rect">
            <a:avLst/>
          </a:prstGeom>
        </p:spPr>
        <p:txBody>
          <a:bodyPr anchor="t" rtlCol="false" tIns="0" lIns="0" bIns="0" rIns="0">
            <a:spAutoFit/>
          </a:bodyPr>
          <a:lstStyle/>
          <a:p>
            <a:pPr algn="just">
              <a:lnSpc>
                <a:spcPts val="8669"/>
              </a:lnSpc>
            </a:pPr>
            <a:r>
              <a:rPr lang="en-US" sz="8499">
                <a:solidFill>
                  <a:srgbClr val="AFFCFF"/>
                </a:solidFill>
                <a:latin typeface="Clear Sans Bold"/>
              </a:rPr>
              <a:t>ABOUT US</a:t>
            </a:r>
          </a:p>
        </p:txBody>
      </p:sp>
      <p:sp>
        <p:nvSpPr>
          <p:cNvPr name="TextBox 8" id="8"/>
          <p:cNvSpPr txBox="true"/>
          <p:nvPr/>
        </p:nvSpPr>
        <p:spPr>
          <a:xfrm rot="0">
            <a:off x="739066" y="1860251"/>
            <a:ext cx="8663863" cy="7432675"/>
          </a:xfrm>
          <a:prstGeom prst="rect">
            <a:avLst/>
          </a:prstGeom>
        </p:spPr>
        <p:txBody>
          <a:bodyPr anchor="t" rtlCol="false" tIns="0" lIns="0" bIns="0" rIns="0">
            <a:spAutoFit/>
          </a:bodyPr>
          <a:lstStyle/>
          <a:p>
            <a:pPr algn="l">
              <a:lnSpc>
                <a:spcPts val="3499"/>
              </a:lnSpc>
              <a:spcBef>
                <a:spcPct val="0"/>
              </a:spcBef>
            </a:pPr>
            <a:r>
              <a:rPr lang="en-US" sz="2499">
                <a:solidFill>
                  <a:srgbClr val="FFFFFF"/>
                </a:solidFill>
                <a:latin typeface="Canva Sans"/>
              </a:rPr>
              <a:t>Analytic Avengers is a dynamic company consisting of six experienced data scientists dedicated to revolutionizing business strategies. Specializing in market segmentation and precise ad targeting, Analytic Avengers employs advanced data analytics techniques to unlock invaluable insights for businesses. Leveraging their expertise in Customer Lifetime Value (CLV) predictions, the team empowers clients to optimize marketing efforts, tailor product offerings, and enhance customer experiences. By deciphering CLV, Analytic Avengers enables businesses to identify high-value customers, predict future revenue streams, and implement targeted retention strategies. With a keen focus on driving growth and maximizing ROI, Analytic Avengers is poised to propel businesses towards sustainable success in the competitive landscape of today's market.</a:t>
            </a:r>
          </a:p>
        </p:txBody>
      </p:sp>
      <p:grpSp>
        <p:nvGrpSpPr>
          <p:cNvPr name="Group 9" id="9"/>
          <p:cNvGrpSpPr/>
          <p:nvPr/>
        </p:nvGrpSpPr>
        <p:grpSpPr>
          <a:xfrm rot="0">
            <a:off x="9692563" y="0"/>
            <a:ext cx="8595437" cy="10277272"/>
            <a:chOff x="0" y="0"/>
            <a:chExt cx="8603361" cy="10286746"/>
          </a:xfrm>
        </p:grpSpPr>
        <p:sp>
          <p:nvSpPr>
            <p:cNvPr name="Freeform 10" id="10"/>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0" t="-12726" r="0" b="-12726"/>
              </a:stretch>
            </a:blipFill>
          </p:spPr>
        </p:sp>
      </p:grpSp>
      <p:grpSp>
        <p:nvGrpSpPr>
          <p:cNvPr name="Group 11" id="11"/>
          <p:cNvGrpSpPr/>
          <p:nvPr/>
        </p:nvGrpSpPr>
        <p:grpSpPr>
          <a:xfrm rot="769435">
            <a:off x="10323761" y="-175124"/>
            <a:ext cx="524980" cy="10689604"/>
            <a:chOff x="0" y="0"/>
            <a:chExt cx="138266" cy="2815369"/>
          </a:xfrm>
        </p:grpSpPr>
        <p:sp>
          <p:nvSpPr>
            <p:cNvPr name="Freeform 12" id="12"/>
            <p:cNvSpPr/>
            <p:nvPr/>
          </p:nvSpPr>
          <p:spPr>
            <a:xfrm flipH="false" flipV="false" rot="0">
              <a:off x="0" y="0"/>
              <a:ext cx="138266" cy="2815369"/>
            </a:xfrm>
            <a:custGeom>
              <a:avLst/>
              <a:gdLst/>
              <a:ahLst/>
              <a:cxnLst/>
              <a:rect r="r" b="b" t="t" l="l"/>
              <a:pathLst>
                <a:path h="2815369" w="138266">
                  <a:moveTo>
                    <a:pt x="0" y="0"/>
                  </a:moveTo>
                  <a:lnTo>
                    <a:pt x="138266" y="0"/>
                  </a:lnTo>
                  <a:lnTo>
                    <a:pt x="138266" y="2815369"/>
                  </a:lnTo>
                  <a:lnTo>
                    <a:pt x="0" y="2815369"/>
                  </a:lnTo>
                  <a:close/>
                </a:path>
              </a:pathLst>
            </a:custGeom>
            <a:solidFill>
              <a:srgbClr val="027593"/>
            </a:solidFill>
          </p:spPr>
        </p:sp>
        <p:sp>
          <p:nvSpPr>
            <p:cNvPr name="TextBox 13" id="13"/>
            <p:cNvSpPr txBox="true"/>
            <p:nvPr/>
          </p:nvSpPr>
          <p:spPr>
            <a:xfrm>
              <a:off x="0" y="-57150"/>
              <a:ext cx="138266" cy="2872519"/>
            </a:xfrm>
            <a:prstGeom prst="rect">
              <a:avLst/>
            </a:prstGeom>
          </p:spPr>
          <p:txBody>
            <a:bodyPr anchor="ctr" rtlCol="false" tIns="50800" lIns="50800" bIns="50800" rIns="50800"/>
            <a:lstStyle/>
            <a:p>
              <a:pPr algn="ctr">
                <a:lnSpc>
                  <a:spcPts val="3500"/>
                </a:lnSpc>
              </a:pPr>
            </a:p>
          </p:txBody>
        </p:sp>
      </p:gr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84" r="0" b="-68584"/>
            </a:stretch>
          </a:blipFill>
        </p:spPr>
      </p:sp>
      <p:grpSp>
        <p:nvGrpSpPr>
          <p:cNvPr name="Group 3" id="3"/>
          <p:cNvGrpSpPr/>
          <p:nvPr/>
        </p:nvGrpSpPr>
        <p:grpSpPr>
          <a:xfrm rot="0">
            <a:off x="1384300" y="1593700"/>
            <a:ext cx="10997285" cy="7744032"/>
            <a:chOff x="0" y="0"/>
            <a:chExt cx="14663047" cy="10325375"/>
          </a:xfrm>
        </p:grpSpPr>
        <p:sp>
          <p:nvSpPr>
            <p:cNvPr name="TextBox 4" id="4"/>
            <p:cNvSpPr txBox="true"/>
            <p:nvPr/>
          </p:nvSpPr>
          <p:spPr>
            <a:xfrm rot="0">
              <a:off x="4570" y="180975"/>
              <a:ext cx="14658477" cy="1058355"/>
            </a:xfrm>
            <a:prstGeom prst="rect">
              <a:avLst/>
            </a:prstGeom>
          </p:spPr>
          <p:txBody>
            <a:bodyPr anchor="t" rtlCol="false" tIns="0" lIns="0" bIns="0" rIns="0">
              <a:spAutoFit/>
            </a:bodyPr>
            <a:lstStyle/>
            <a:p>
              <a:pPr algn="l" marL="0" indent="0" lvl="0">
                <a:lnSpc>
                  <a:spcPts val="5531"/>
                </a:lnSpc>
                <a:spcBef>
                  <a:spcPct val="0"/>
                </a:spcBef>
              </a:pPr>
              <a:r>
                <a:rPr lang="en-US" sz="6146" strike="noStrike" u="none">
                  <a:solidFill>
                    <a:srgbClr val="FFFFFF"/>
                  </a:solidFill>
                  <a:latin typeface="Open Sans"/>
                </a:rPr>
                <a:t>Recommendation</a:t>
              </a:r>
            </a:p>
          </p:txBody>
        </p:sp>
        <p:sp>
          <p:nvSpPr>
            <p:cNvPr name="TextBox 5" id="5"/>
            <p:cNvSpPr txBox="true"/>
            <p:nvPr/>
          </p:nvSpPr>
          <p:spPr>
            <a:xfrm rot="0">
              <a:off x="0" y="1905275"/>
              <a:ext cx="14663047" cy="8420100"/>
            </a:xfrm>
            <a:prstGeom prst="rect">
              <a:avLst/>
            </a:prstGeom>
          </p:spPr>
          <p:txBody>
            <a:bodyPr anchor="t" rtlCol="false" tIns="0" lIns="0" bIns="0" rIns="0">
              <a:spAutoFit/>
            </a:bodyPr>
            <a:lstStyle/>
            <a:p>
              <a:pPr algn="l" marL="539749" indent="-269875" lvl="1">
                <a:lnSpc>
                  <a:spcPts val="2999"/>
                </a:lnSpc>
                <a:spcBef>
                  <a:spcPct val="0"/>
                </a:spcBef>
                <a:buFont typeface="Arial"/>
                <a:buChar char="•"/>
              </a:pPr>
              <a:r>
                <a:rPr lang="en-US" sz="2499" strike="noStrike" u="none">
                  <a:solidFill>
                    <a:srgbClr val="FFFFFF"/>
                  </a:solidFill>
                  <a:latin typeface="Open Sans"/>
                </a:rPr>
                <a:t>Implement targeted marketing strategies: Utilize insights from the CLV model to tailor marketing campaigns towards high-value customer segments, maximizing conversion rates and revenue generation.</a:t>
              </a:r>
            </a:p>
            <a:p>
              <a:pPr algn="l" marL="539749" indent="-269875" lvl="1">
                <a:lnSpc>
                  <a:spcPts val="2999"/>
                </a:lnSpc>
                <a:spcBef>
                  <a:spcPct val="0"/>
                </a:spcBef>
                <a:buFont typeface="Arial"/>
                <a:buChar char="•"/>
              </a:pPr>
              <a:r>
                <a:rPr lang="en-US" sz="2499" strike="noStrike" u="none">
                  <a:solidFill>
                    <a:srgbClr val="FFFFFF"/>
                  </a:solidFill>
                  <a:latin typeface="Open Sans"/>
                </a:rPr>
                <a:t>Enhance customer retention efforts: Develop personalized retention programs focusing on extending customer lifetimes by addressing churn risk factors and enhancing overall customer satisfaction.</a:t>
              </a:r>
            </a:p>
            <a:p>
              <a:pPr algn="l" marL="539749" indent="-269875" lvl="1">
                <a:lnSpc>
                  <a:spcPts val="2999"/>
                </a:lnSpc>
                <a:spcBef>
                  <a:spcPct val="0"/>
                </a:spcBef>
                <a:buFont typeface="Arial"/>
                <a:buChar char="•"/>
              </a:pPr>
              <a:r>
                <a:rPr lang="en-US" sz="2499" strike="noStrike" u="none">
                  <a:solidFill>
                    <a:srgbClr val="FFFFFF"/>
                  </a:solidFill>
                  <a:latin typeface="Open Sans"/>
                </a:rPr>
                <a:t>Optimize pricing strategies: Leverage the correlation between subscription price and CLV to adjust pricing tiers, ensuring alignment with customer value perceptions while maximizing long-term profitability.</a:t>
              </a:r>
            </a:p>
            <a:p>
              <a:pPr algn="l" marL="539749" indent="-269875" lvl="1">
                <a:lnSpc>
                  <a:spcPts val="2999"/>
                </a:lnSpc>
                <a:spcBef>
                  <a:spcPct val="0"/>
                </a:spcBef>
                <a:buFont typeface="Arial"/>
                <a:buChar char="•"/>
              </a:pPr>
              <a:r>
                <a:rPr lang="en-US" sz="2499" strike="noStrike" u="none">
                  <a:solidFill>
                    <a:srgbClr val="FFFFFF"/>
                  </a:solidFill>
                  <a:latin typeface="Open Sans"/>
                </a:rPr>
                <a:t>Continuously monitor and refine the CLV model: Regularly update the model with new data to adapt to evolving customer dynamics and market conditions, ensuring its effectiveness in driving strategic decision-making.</a:t>
              </a:r>
            </a:p>
            <a:p>
              <a:pPr algn="l" marL="539749" indent="-269875" lvl="1">
                <a:lnSpc>
                  <a:spcPts val="2999"/>
                </a:lnSpc>
                <a:spcBef>
                  <a:spcPct val="0"/>
                </a:spcBef>
                <a:buFont typeface="Arial"/>
                <a:buChar char="•"/>
              </a:pPr>
              <a:r>
                <a:rPr lang="en-US" sz="2499" strike="noStrike" u="none">
                  <a:solidFill>
                    <a:srgbClr val="FFFFFF"/>
                  </a:solidFill>
                  <a:latin typeface="Open Sans"/>
                </a:rPr>
                <a:t>Invest in customer experience initiatives: Prioritize investments in enhancing the overall customer experience to foster long-term loyalty and increase CLV, ultimately driving sustainable business growth.</a:t>
              </a:r>
            </a:p>
          </p:txBody>
        </p:sp>
      </p:grpSp>
      <p:sp>
        <p:nvSpPr>
          <p:cNvPr name="AutoShape 6" id="6"/>
          <p:cNvSpPr/>
          <p:nvPr/>
        </p:nvSpPr>
        <p:spPr>
          <a:xfrm>
            <a:off x="0" y="704643"/>
            <a:ext cx="18288049" cy="9525"/>
          </a:xfrm>
          <a:prstGeom prst="line">
            <a:avLst/>
          </a:prstGeom>
          <a:ln cap="flat" w="19050">
            <a:solidFill>
              <a:srgbClr val="FFFFFF"/>
            </a:solidFill>
            <a:prstDash val="solid"/>
            <a:headEnd type="none" len="sm" w="sm"/>
            <a:tailEnd type="none" len="sm" w="sm"/>
          </a:ln>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84" r="0" b="-68584"/>
            </a:stretch>
          </a:blipFill>
        </p:spPr>
      </p:sp>
      <p:sp>
        <p:nvSpPr>
          <p:cNvPr name="TextBox 3" id="3"/>
          <p:cNvSpPr txBox="true"/>
          <p:nvPr/>
        </p:nvSpPr>
        <p:spPr>
          <a:xfrm rot="0">
            <a:off x="1028700" y="1028700"/>
            <a:ext cx="14084886" cy="1104900"/>
          </a:xfrm>
          <a:prstGeom prst="rect">
            <a:avLst/>
          </a:prstGeom>
        </p:spPr>
        <p:txBody>
          <a:bodyPr anchor="t" rtlCol="false" tIns="0" lIns="0" bIns="0" rIns="0">
            <a:spAutoFit/>
          </a:bodyPr>
          <a:lstStyle/>
          <a:p>
            <a:pPr algn="l" marL="0" indent="0" lvl="0">
              <a:lnSpc>
                <a:spcPts val="8730"/>
              </a:lnSpc>
              <a:spcBef>
                <a:spcPct val="0"/>
              </a:spcBef>
            </a:pPr>
            <a:r>
              <a:rPr lang="en-US" sz="7275" strike="noStrike" u="none">
                <a:solidFill>
                  <a:srgbClr val="FFFFFF"/>
                </a:solidFill>
                <a:latin typeface="Open Sans"/>
              </a:rPr>
              <a:t>Limitations</a:t>
            </a:r>
          </a:p>
        </p:txBody>
      </p:sp>
      <p:sp>
        <p:nvSpPr>
          <p:cNvPr name="TextBox 4" id="4"/>
          <p:cNvSpPr txBox="true"/>
          <p:nvPr/>
        </p:nvSpPr>
        <p:spPr>
          <a:xfrm rot="0">
            <a:off x="1028700" y="4082295"/>
            <a:ext cx="16230600" cy="3936999"/>
          </a:xfrm>
          <a:prstGeom prst="rect">
            <a:avLst/>
          </a:prstGeom>
        </p:spPr>
        <p:txBody>
          <a:bodyPr anchor="t" rtlCol="false" tIns="0" lIns="0" bIns="0" rIns="0">
            <a:spAutoFit/>
          </a:bodyPr>
          <a:lstStyle/>
          <a:p>
            <a:pPr algn="l" marL="539758" indent="-269879" lvl="1">
              <a:lnSpc>
                <a:spcPts val="3500"/>
              </a:lnSpc>
              <a:buFont typeface="Arial"/>
              <a:buChar char="•"/>
            </a:pPr>
            <a:r>
              <a:rPr lang="en-US" sz="2500">
                <a:solidFill>
                  <a:srgbClr val="FFFFFF"/>
                </a:solidFill>
                <a:latin typeface="Open Sans"/>
              </a:rPr>
              <a:t>Limited Models Used: The CLV model's performance is constrained by the selection of machine learning algorithms considered during the modeling process. Additional algorithms or ensemble methods might offer different insights and improve predictive accuracy.</a:t>
            </a:r>
          </a:p>
          <a:p>
            <a:pPr algn="l" marL="539758" indent="-269879" lvl="1">
              <a:lnSpc>
                <a:spcPts val="3500"/>
              </a:lnSpc>
              <a:buFont typeface="Arial"/>
              <a:buChar char="•"/>
            </a:pPr>
            <a:r>
              <a:rPr lang="en-US" sz="2500">
                <a:solidFill>
                  <a:srgbClr val="FFFFFF"/>
                </a:solidFill>
                <a:latin typeface="Open Sans"/>
              </a:rPr>
              <a:t>Model Generalization: While the CLV model may perform well on the training and test datasets, its performance on unseen data or in different market contexts may vary. Generalizing the model to diverse customer segments and market conditions requires careful validation and testing.</a:t>
            </a:r>
          </a:p>
          <a:p>
            <a:pPr algn="l" marL="539758" indent="-269879" lvl="1">
              <a:lnSpc>
                <a:spcPts val="3500"/>
              </a:lnSpc>
              <a:spcBef>
                <a:spcPct val="0"/>
              </a:spcBef>
              <a:buFont typeface="Arial"/>
              <a:buChar char="•"/>
            </a:pPr>
            <a:r>
              <a:rPr lang="en-US" sz="2500">
                <a:solidFill>
                  <a:srgbClr val="FFFFFF"/>
                </a:solidFill>
                <a:latin typeface="Open Sans"/>
              </a:rPr>
              <a:t>Interpretability: Complex machine learning models like XGBoost may lack interpretability, making it challenging to understand the underlying factors driving CLV predictions. Clear interpretation of model outputs is essential for effective decision-making.</a:t>
            </a:r>
          </a:p>
        </p:txBody>
      </p:sp>
      <p:sp>
        <p:nvSpPr>
          <p:cNvPr name="AutoShape 5" id="5"/>
          <p:cNvSpPr/>
          <p:nvPr/>
        </p:nvSpPr>
        <p:spPr>
          <a:xfrm>
            <a:off x="0" y="3033595"/>
            <a:ext cx="18288000" cy="0"/>
          </a:xfrm>
          <a:prstGeom prst="line">
            <a:avLst/>
          </a:prstGeom>
          <a:ln cap="flat" w="9525">
            <a:solidFill>
              <a:srgbClr val="FFFFFF"/>
            </a:solidFill>
            <a:prstDash val="solid"/>
            <a:headEnd type="none" len="sm" w="sm"/>
            <a:tailEnd type="none" len="sm" w="sm"/>
          </a:ln>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84" r="0" b="-68584"/>
            </a:stretch>
          </a:blipFill>
        </p:spPr>
      </p:sp>
      <p:grpSp>
        <p:nvGrpSpPr>
          <p:cNvPr name="Group 3" id="3"/>
          <p:cNvGrpSpPr/>
          <p:nvPr/>
        </p:nvGrpSpPr>
        <p:grpSpPr>
          <a:xfrm rot="0">
            <a:off x="1028700" y="5925261"/>
            <a:ext cx="10310163" cy="3145749"/>
            <a:chOff x="0" y="0"/>
            <a:chExt cx="2715434" cy="828510"/>
          </a:xfrm>
        </p:grpSpPr>
        <p:sp>
          <p:nvSpPr>
            <p:cNvPr name="Freeform 4" id="4"/>
            <p:cNvSpPr/>
            <p:nvPr/>
          </p:nvSpPr>
          <p:spPr>
            <a:xfrm flipH="false" flipV="false" rot="0">
              <a:off x="0" y="0"/>
              <a:ext cx="2715434" cy="828510"/>
            </a:xfrm>
            <a:custGeom>
              <a:avLst/>
              <a:gdLst/>
              <a:ahLst/>
              <a:cxnLst/>
              <a:rect r="r" b="b" t="t" l="l"/>
              <a:pathLst>
                <a:path h="828510" w="2715434">
                  <a:moveTo>
                    <a:pt x="0" y="0"/>
                  </a:moveTo>
                  <a:lnTo>
                    <a:pt x="2715434" y="0"/>
                  </a:lnTo>
                  <a:lnTo>
                    <a:pt x="2715434" y="828510"/>
                  </a:lnTo>
                  <a:lnTo>
                    <a:pt x="0" y="828510"/>
                  </a:lnTo>
                  <a:close/>
                </a:path>
              </a:pathLst>
            </a:custGeom>
            <a:solidFill>
              <a:srgbClr val="000000">
                <a:alpha val="54902"/>
              </a:srgbClr>
            </a:solidFill>
          </p:spPr>
        </p:sp>
        <p:sp>
          <p:nvSpPr>
            <p:cNvPr name="TextBox 5" id="5"/>
            <p:cNvSpPr txBox="true"/>
            <p:nvPr/>
          </p:nvSpPr>
          <p:spPr>
            <a:xfrm>
              <a:off x="0" y="-57150"/>
              <a:ext cx="2715434" cy="885660"/>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9684427" y="0"/>
            <a:ext cx="8603573" cy="10287000"/>
            <a:chOff x="0" y="0"/>
            <a:chExt cx="8603361" cy="10286746"/>
          </a:xfrm>
        </p:grpSpPr>
        <p:sp>
          <p:nvSpPr>
            <p:cNvPr name="Freeform 7" id="7"/>
            <p:cNvSpPr/>
            <p:nvPr/>
          </p:nvSpPr>
          <p:spPr>
            <a:xfrm flipH="false" flipV="false" rot="0">
              <a:off x="-2794" y="-127"/>
              <a:ext cx="8606155" cy="10286873"/>
            </a:xfrm>
            <a:custGeom>
              <a:avLst/>
              <a:gdLst/>
              <a:ahLst/>
              <a:cxnLst/>
              <a:rect r="r" b="b" t="t" l="l"/>
              <a:pathLst>
                <a:path h="10286873" w="8606155">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3"/>
              <a:stretch>
                <a:fillRect l="-56360" t="0" r="-56360" b="0"/>
              </a:stretch>
            </a:blipFill>
          </p:spPr>
        </p:sp>
      </p:grpSp>
      <p:sp>
        <p:nvSpPr>
          <p:cNvPr name="TextBox 8" id="8"/>
          <p:cNvSpPr txBox="true"/>
          <p:nvPr/>
        </p:nvSpPr>
        <p:spPr>
          <a:xfrm rot="0">
            <a:off x="1028700" y="1323975"/>
            <a:ext cx="5015153" cy="2648421"/>
          </a:xfrm>
          <a:prstGeom prst="rect">
            <a:avLst/>
          </a:prstGeom>
        </p:spPr>
        <p:txBody>
          <a:bodyPr anchor="t" rtlCol="false" tIns="0" lIns="0" bIns="0" rIns="0">
            <a:spAutoFit/>
          </a:bodyPr>
          <a:lstStyle/>
          <a:p>
            <a:pPr algn="l">
              <a:lnSpc>
                <a:spcPts val="10115"/>
              </a:lnSpc>
            </a:pPr>
            <a:r>
              <a:rPr lang="en-US" sz="10995" spc="-648">
                <a:solidFill>
                  <a:srgbClr val="AFFCFF"/>
                </a:solidFill>
                <a:latin typeface="Clear Sans Bold"/>
              </a:rPr>
              <a:t>THANK YOU</a:t>
            </a:r>
          </a:p>
        </p:txBody>
      </p:sp>
      <p:sp>
        <p:nvSpPr>
          <p:cNvPr name="TextBox 9" id="9"/>
          <p:cNvSpPr txBox="true"/>
          <p:nvPr/>
        </p:nvSpPr>
        <p:spPr>
          <a:xfrm rot="0">
            <a:off x="1028700" y="4258526"/>
            <a:ext cx="5960902" cy="1099820"/>
          </a:xfrm>
          <a:prstGeom prst="rect">
            <a:avLst/>
          </a:prstGeom>
        </p:spPr>
        <p:txBody>
          <a:bodyPr anchor="t" rtlCol="false" tIns="0" lIns="0" bIns="0" rIns="0">
            <a:spAutoFit/>
          </a:bodyPr>
          <a:lstStyle/>
          <a:p>
            <a:pPr algn="l">
              <a:lnSpc>
                <a:spcPts val="4419"/>
              </a:lnSpc>
            </a:pPr>
            <a:r>
              <a:rPr lang="en-US" sz="3399">
                <a:solidFill>
                  <a:srgbClr val="FFFFFF"/>
                </a:solidFill>
                <a:latin typeface="Canva Sans"/>
              </a:rPr>
              <a:t>connecting us with the world</a:t>
            </a:r>
          </a:p>
        </p:txBody>
      </p:sp>
      <p:sp>
        <p:nvSpPr>
          <p:cNvPr name="Freeform 10" id="10"/>
          <p:cNvSpPr/>
          <p:nvPr/>
        </p:nvSpPr>
        <p:spPr>
          <a:xfrm flipH="false" flipV="false" rot="0">
            <a:off x="1239516" y="6943299"/>
            <a:ext cx="456414" cy="456414"/>
          </a:xfrm>
          <a:custGeom>
            <a:avLst/>
            <a:gdLst/>
            <a:ahLst/>
            <a:cxnLst/>
            <a:rect r="r" b="b" t="t" l="l"/>
            <a:pathLst>
              <a:path h="456414" w="456414">
                <a:moveTo>
                  <a:pt x="0" y="0"/>
                </a:moveTo>
                <a:lnTo>
                  <a:pt x="456414" y="0"/>
                </a:lnTo>
                <a:lnTo>
                  <a:pt x="456414" y="456414"/>
                </a:lnTo>
                <a:lnTo>
                  <a:pt x="0" y="4564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239516" y="6205025"/>
            <a:ext cx="392221" cy="458007"/>
          </a:xfrm>
          <a:custGeom>
            <a:avLst/>
            <a:gdLst/>
            <a:ahLst/>
            <a:cxnLst/>
            <a:rect r="r" b="b" t="t" l="l"/>
            <a:pathLst>
              <a:path h="458007" w="392221">
                <a:moveTo>
                  <a:pt x="0" y="0"/>
                </a:moveTo>
                <a:lnTo>
                  <a:pt x="392221" y="0"/>
                </a:lnTo>
                <a:lnTo>
                  <a:pt x="392221" y="458007"/>
                </a:lnTo>
                <a:lnTo>
                  <a:pt x="0" y="4580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2" id="12"/>
          <p:cNvSpPr/>
          <p:nvPr/>
        </p:nvSpPr>
        <p:spPr>
          <a:xfrm flipH="false" flipV="false" rot="0">
            <a:off x="1239516" y="7629579"/>
            <a:ext cx="457506" cy="457506"/>
          </a:xfrm>
          <a:custGeom>
            <a:avLst/>
            <a:gdLst/>
            <a:ahLst/>
            <a:cxnLst/>
            <a:rect r="r" b="b" t="t" l="l"/>
            <a:pathLst>
              <a:path h="457506" w="457506">
                <a:moveTo>
                  <a:pt x="0" y="0"/>
                </a:moveTo>
                <a:lnTo>
                  <a:pt x="457506" y="0"/>
                </a:lnTo>
                <a:lnTo>
                  <a:pt x="457506" y="457506"/>
                </a:lnTo>
                <a:lnTo>
                  <a:pt x="0" y="45750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3" id="13"/>
          <p:cNvSpPr txBox="true"/>
          <p:nvPr/>
        </p:nvSpPr>
        <p:spPr>
          <a:xfrm rot="0">
            <a:off x="1817467" y="7385892"/>
            <a:ext cx="5632836" cy="678179"/>
          </a:xfrm>
          <a:prstGeom prst="rect">
            <a:avLst/>
          </a:prstGeom>
        </p:spPr>
        <p:txBody>
          <a:bodyPr anchor="t" rtlCol="false" tIns="0" lIns="0" bIns="0" rIns="0">
            <a:spAutoFit/>
          </a:bodyPr>
          <a:lstStyle/>
          <a:p>
            <a:pPr algn="l">
              <a:lnSpc>
                <a:spcPts val="6075"/>
              </a:lnSpc>
            </a:pPr>
            <a:r>
              <a:rPr lang="en-US" sz="2700" spc="54">
                <a:solidFill>
                  <a:srgbClr val="FFFFFF"/>
                </a:solidFill>
                <a:latin typeface="Montserrat"/>
              </a:rPr>
              <a:t>GitHub Repository</a:t>
            </a:r>
          </a:p>
        </p:txBody>
      </p:sp>
      <p:sp>
        <p:nvSpPr>
          <p:cNvPr name="TextBox 14" id="14"/>
          <p:cNvSpPr txBox="true"/>
          <p:nvPr/>
        </p:nvSpPr>
        <p:spPr>
          <a:xfrm rot="0">
            <a:off x="1817467" y="5956502"/>
            <a:ext cx="5813202" cy="678828"/>
          </a:xfrm>
          <a:prstGeom prst="rect">
            <a:avLst/>
          </a:prstGeom>
        </p:spPr>
        <p:txBody>
          <a:bodyPr anchor="t" rtlCol="false" tIns="0" lIns="0" bIns="0" rIns="0">
            <a:spAutoFit/>
          </a:bodyPr>
          <a:lstStyle/>
          <a:p>
            <a:pPr algn="l">
              <a:lnSpc>
                <a:spcPts val="6064"/>
              </a:lnSpc>
            </a:pPr>
            <a:r>
              <a:rPr lang="en-US" sz="2695" spc="53">
                <a:solidFill>
                  <a:srgbClr val="FFFFFF"/>
                </a:solidFill>
                <a:latin typeface="Canva Sans"/>
              </a:rPr>
              <a:t>Victoria Plaza</a:t>
            </a:r>
          </a:p>
        </p:txBody>
      </p:sp>
      <p:sp>
        <p:nvSpPr>
          <p:cNvPr name="TextBox 15" id="15"/>
          <p:cNvSpPr txBox="true"/>
          <p:nvPr/>
        </p:nvSpPr>
        <p:spPr>
          <a:xfrm rot="0">
            <a:off x="1817467" y="6957193"/>
            <a:ext cx="6358623" cy="419100"/>
          </a:xfrm>
          <a:prstGeom prst="rect">
            <a:avLst/>
          </a:prstGeom>
        </p:spPr>
        <p:txBody>
          <a:bodyPr anchor="t" rtlCol="false" tIns="0" lIns="0" bIns="0" rIns="0">
            <a:spAutoFit/>
          </a:bodyPr>
          <a:lstStyle/>
          <a:p>
            <a:pPr algn="l">
              <a:lnSpc>
                <a:spcPts val="3240"/>
              </a:lnSpc>
            </a:pPr>
            <a:r>
              <a:rPr lang="en-US" sz="2700" spc="135">
                <a:solidFill>
                  <a:srgbClr val="FFFFFF"/>
                </a:solidFill>
                <a:latin typeface="Canva Sans"/>
              </a:rPr>
              <a:t>hello@analyticavengers.com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84" r="0" b="-68584"/>
            </a:stretch>
          </a:blipFill>
        </p:spPr>
      </p:sp>
      <p:grpSp>
        <p:nvGrpSpPr>
          <p:cNvPr name="Group 3" id="3"/>
          <p:cNvGrpSpPr/>
          <p:nvPr/>
        </p:nvGrpSpPr>
        <p:grpSpPr>
          <a:xfrm rot="0">
            <a:off x="3415782" y="2001254"/>
            <a:ext cx="6284491" cy="628449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36863"/>
              </a:srgbClr>
            </a:solidFill>
          </p:spPr>
        </p:sp>
        <p:sp>
          <p:nvSpPr>
            <p:cNvPr name="TextBox 5" id="5"/>
            <p:cNvSpPr txBox="true"/>
            <p:nvPr/>
          </p:nvSpPr>
          <p:spPr>
            <a:xfrm>
              <a:off x="76200" y="19050"/>
              <a:ext cx="660400" cy="717550"/>
            </a:xfrm>
            <a:prstGeom prst="rect">
              <a:avLst/>
            </a:prstGeom>
          </p:spPr>
          <p:txBody>
            <a:bodyPr anchor="ctr" rtlCol="false" tIns="50800" lIns="50800" bIns="50800" rIns="50800"/>
            <a:lstStyle/>
            <a:p>
              <a:pPr algn="ctr">
                <a:lnSpc>
                  <a:spcPts val="3500"/>
                </a:lnSpc>
              </a:pPr>
            </a:p>
          </p:txBody>
        </p:sp>
      </p:grpSp>
      <p:sp>
        <p:nvSpPr>
          <p:cNvPr name="Freeform 6" id="6"/>
          <p:cNvSpPr/>
          <p:nvPr/>
        </p:nvSpPr>
        <p:spPr>
          <a:xfrm flipH="false" flipV="false" rot="5400000">
            <a:off x="4678984" y="3226648"/>
            <a:ext cx="7928795" cy="3833703"/>
          </a:xfrm>
          <a:custGeom>
            <a:avLst/>
            <a:gdLst/>
            <a:ahLst/>
            <a:cxnLst/>
            <a:rect r="r" b="b" t="t" l="l"/>
            <a:pathLst>
              <a:path h="3833703" w="7928795">
                <a:moveTo>
                  <a:pt x="0" y="0"/>
                </a:moveTo>
                <a:lnTo>
                  <a:pt x="7928796" y="0"/>
                </a:lnTo>
                <a:lnTo>
                  <a:pt x="7928796" y="3833704"/>
                </a:lnTo>
                <a:lnTo>
                  <a:pt x="0" y="383370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6362725" y="8523871"/>
            <a:ext cx="1126782" cy="864186"/>
            <a:chOff x="0" y="0"/>
            <a:chExt cx="296766" cy="227605"/>
          </a:xfrm>
        </p:grpSpPr>
        <p:sp>
          <p:nvSpPr>
            <p:cNvPr name="Freeform 8" id="8"/>
            <p:cNvSpPr/>
            <p:nvPr/>
          </p:nvSpPr>
          <p:spPr>
            <a:xfrm flipH="false" flipV="false" rot="0">
              <a:off x="0" y="0"/>
              <a:ext cx="296766" cy="227605"/>
            </a:xfrm>
            <a:custGeom>
              <a:avLst/>
              <a:gdLst/>
              <a:ahLst/>
              <a:cxnLst/>
              <a:rect r="r" b="b" t="t" l="l"/>
              <a:pathLst>
                <a:path h="227605" w="296766">
                  <a:moveTo>
                    <a:pt x="113802" y="0"/>
                  </a:moveTo>
                  <a:lnTo>
                    <a:pt x="182963" y="0"/>
                  </a:lnTo>
                  <a:cubicBezTo>
                    <a:pt x="245815" y="0"/>
                    <a:pt x="296766" y="50951"/>
                    <a:pt x="296766" y="113802"/>
                  </a:cubicBezTo>
                  <a:lnTo>
                    <a:pt x="296766" y="113802"/>
                  </a:lnTo>
                  <a:cubicBezTo>
                    <a:pt x="296766" y="143985"/>
                    <a:pt x="284776" y="172931"/>
                    <a:pt x="263434" y="194273"/>
                  </a:cubicBezTo>
                  <a:cubicBezTo>
                    <a:pt x="242092" y="215615"/>
                    <a:pt x="213146" y="227605"/>
                    <a:pt x="182963" y="227605"/>
                  </a:cubicBezTo>
                  <a:lnTo>
                    <a:pt x="113802" y="227605"/>
                  </a:lnTo>
                  <a:cubicBezTo>
                    <a:pt x="50951" y="227605"/>
                    <a:pt x="0" y="176654"/>
                    <a:pt x="0" y="113802"/>
                  </a:cubicBezTo>
                  <a:lnTo>
                    <a:pt x="0" y="113802"/>
                  </a:lnTo>
                  <a:cubicBezTo>
                    <a:pt x="0" y="50951"/>
                    <a:pt x="50951" y="0"/>
                    <a:pt x="113802" y="0"/>
                  </a:cubicBezTo>
                  <a:close/>
                </a:path>
              </a:pathLst>
            </a:custGeom>
            <a:solidFill>
              <a:srgbClr val="027593"/>
            </a:solidFill>
          </p:spPr>
        </p:sp>
        <p:sp>
          <p:nvSpPr>
            <p:cNvPr name="TextBox 9" id="9"/>
            <p:cNvSpPr txBox="true"/>
            <p:nvPr/>
          </p:nvSpPr>
          <p:spPr>
            <a:xfrm>
              <a:off x="0" y="-57150"/>
              <a:ext cx="296766" cy="284755"/>
            </a:xfrm>
            <a:prstGeom prst="rect">
              <a:avLst/>
            </a:prstGeom>
          </p:spPr>
          <p:txBody>
            <a:bodyPr anchor="ctr" rtlCol="false" tIns="50800" lIns="50800" bIns="50800" rIns="50800"/>
            <a:lstStyle/>
            <a:p>
              <a:pPr algn="ctr">
                <a:lnSpc>
                  <a:spcPts val="3500"/>
                </a:lnSpc>
              </a:pPr>
            </a:p>
          </p:txBody>
        </p:sp>
      </p:grpSp>
      <p:grpSp>
        <p:nvGrpSpPr>
          <p:cNvPr name="Group 10" id="10"/>
          <p:cNvGrpSpPr/>
          <p:nvPr/>
        </p:nvGrpSpPr>
        <p:grpSpPr>
          <a:xfrm rot="0">
            <a:off x="8126568" y="7931590"/>
            <a:ext cx="1126782" cy="864186"/>
            <a:chOff x="0" y="0"/>
            <a:chExt cx="296766" cy="227605"/>
          </a:xfrm>
        </p:grpSpPr>
        <p:sp>
          <p:nvSpPr>
            <p:cNvPr name="Freeform 11" id="11"/>
            <p:cNvSpPr/>
            <p:nvPr/>
          </p:nvSpPr>
          <p:spPr>
            <a:xfrm flipH="false" flipV="false" rot="0">
              <a:off x="0" y="0"/>
              <a:ext cx="296766" cy="227605"/>
            </a:xfrm>
            <a:custGeom>
              <a:avLst/>
              <a:gdLst/>
              <a:ahLst/>
              <a:cxnLst/>
              <a:rect r="r" b="b" t="t" l="l"/>
              <a:pathLst>
                <a:path h="227605" w="296766">
                  <a:moveTo>
                    <a:pt x="113802" y="0"/>
                  </a:moveTo>
                  <a:lnTo>
                    <a:pt x="182963" y="0"/>
                  </a:lnTo>
                  <a:cubicBezTo>
                    <a:pt x="245815" y="0"/>
                    <a:pt x="296766" y="50951"/>
                    <a:pt x="296766" y="113802"/>
                  </a:cubicBezTo>
                  <a:lnTo>
                    <a:pt x="296766" y="113802"/>
                  </a:lnTo>
                  <a:cubicBezTo>
                    <a:pt x="296766" y="143985"/>
                    <a:pt x="284776" y="172931"/>
                    <a:pt x="263434" y="194273"/>
                  </a:cubicBezTo>
                  <a:cubicBezTo>
                    <a:pt x="242092" y="215615"/>
                    <a:pt x="213146" y="227605"/>
                    <a:pt x="182963" y="227605"/>
                  </a:cubicBezTo>
                  <a:lnTo>
                    <a:pt x="113802" y="227605"/>
                  </a:lnTo>
                  <a:cubicBezTo>
                    <a:pt x="50951" y="227605"/>
                    <a:pt x="0" y="176654"/>
                    <a:pt x="0" y="113802"/>
                  </a:cubicBezTo>
                  <a:lnTo>
                    <a:pt x="0" y="113802"/>
                  </a:lnTo>
                  <a:cubicBezTo>
                    <a:pt x="0" y="50951"/>
                    <a:pt x="50951" y="0"/>
                    <a:pt x="113802" y="0"/>
                  </a:cubicBezTo>
                  <a:close/>
                </a:path>
              </a:pathLst>
            </a:custGeom>
            <a:solidFill>
              <a:srgbClr val="027593"/>
            </a:solidFill>
          </p:spPr>
        </p:sp>
        <p:sp>
          <p:nvSpPr>
            <p:cNvPr name="TextBox 12" id="12"/>
            <p:cNvSpPr txBox="true"/>
            <p:nvPr/>
          </p:nvSpPr>
          <p:spPr>
            <a:xfrm>
              <a:off x="0" y="-57150"/>
              <a:ext cx="296766" cy="284755"/>
            </a:xfrm>
            <a:prstGeom prst="rect">
              <a:avLst/>
            </a:prstGeom>
          </p:spPr>
          <p:txBody>
            <a:bodyPr anchor="ctr" rtlCol="false" tIns="50800" lIns="50800" bIns="50800" rIns="50800"/>
            <a:lstStyle/>
            <a:p>
              <a:pPr algn="ctr">
                <a:lnSpc>
                  <a:spcPts val="3500"/>
                </a:lnSpc>
              </a:pPr>
            </a:p>
          </p:txBody>
        </p:sp>
      </p:grpSp>
      <p:grpSp>
        <p:nvGrpSpPr>
          <p:cNvPr name="Group 13" id="13"/>
          <p:cNvGrpSpPr/>
          <p:nvPr/>
        </p:nvGrpSpPr>
        <p:grpSpPr>
          <a:xfrm rot="0">
            <a:off x="9180596" y="7113751"/>
            <a:ext cx="1126782" cy="864186"/>
            <a:chOff x="0" y="0"/>
            <a:chExt cx="296766" cy="227605"/>
          </a:xfrm>
        </p:grpSpPr>
        <p:sp>
          <p:nvSpPr>
            <p:cNvPr name="Freeform 14" id="14"/>
            <p:cNvSpPr/>
            <p:nvPr/>
          </p:nvSpPr>
          <p:spPr>
            <a:xfrm flipH="false" flipV="false" rot="0">
              <a:off x="0" y="0"/>
              <a:ext cx="296766" cy="227605"/>
            </a:xfrm>
            <a:custGeom>
              <a:avLst/>
              <a:gdLst/>
              <a:ahLst/>
              <a:cxnLst/>
              <a:rect r="r" b="b" t="t" l="l"/>
              <a:pathLst>
                <a:path h="227605" w="296766">
                  <a:moveTo>
                    <a:pt x="113802" y="0"/>
                  </a:moveTo>
                  <a:lnTo>
                    <a:pt x="182963" y="0"/>
                  </a:lnTo>
                  <a:cubicBezTo>
                    <a:pt x="245815" y="0"/>
                    <a:pt x="296766" y="50951"/>
                    <a:pt x="296766" y="113802"/>
                  </a:cubicBezTo>
                  <a:lnTo>
                    <a:pt x="296766" y="113802"/>
                  </a:lnTo>
                  <a:cubicBezTo>
                    <a:pt x="296766" y="143985"/>
                    <a:pt x="284776" y="172931"/>
                    <a:pt x="263434" y="194273"/>
                  </a:cubicBezTo>
                  <a:cubicBezTo>
                    <a:pt x="242092" y="215615"/>
                    <a:pt x="213146" y="227605"/>
                    <a:pt x="182963" y="227605"/>
                  </a:cubicBezTo>
                  <a:lnTo>
                    <a:pt x="113802" y="227605"/>
                  </a:lnTo>
                  <a:cubicBezTo>
                    <a:pt x="50951" y="227605"/>
                    <a:pt x="0" y="176654"/>
                    <a:pt x="0" y="113802"/>
                  </a:cubicBezTo>
                  <a:lnTo>
                    <a:pt x="0" y="113802"/>
                  </a:lnTo>
                  <a:cubicBezTo>
                    <a:pt x="0" y="50951"/>
                    <a:pt x="50951" y="0"/>
                    <a:pt x="113802" y="0"/>
                  </a:cubicBezTo>
                  <a:close/>
                </a:path>
              </a:pathLst>
            </a:custGeom>
            <a:solidFill>
              <a:srgbClr val="027593"/>
            </a:solidFill>
          </p:spPr>
        </p:sp>
        <p:sp>
          <p:nvSpPr>
            <p:cNvPr name="TextBox 15" id="15"/>
            <p:cNvSpPr txBox="true"/>
            <p:nvPr/>
          </p:nvSpPr>
          <p:spPr>
            <a:xfrm>
              <a:off x="0" y="-57150"/>
              <a:ext cx="296766" cy="284755"/>
            </a:xfrm>
            <a:prstGeom prst="rect">
              <a:avLst/>
            </a:prstGeom>
          </p:spPr>
          <p:txBody>
            <a:bodyPr anchor="ctr" rtlCol="false" tIns="50800" lIns="50800" bIns="50800" rIns="50800"/>
            <a:lstStyle/>
            <a:p>
              <a:pPr algn="ctr">
                <a:lnSpc>
                  <a:spcPts val="3500"/>
                </a:lnSpc>
              </a:pPr>
            </a:p>
          </p:txBody>
        </p:sp>
      </p:grpSp>
      <p:grpSp>
        <p:nvGrpSpPr>
          <p:cNvPr name="Group 16" id="16"/>
          <p:cNvGrpSpPr/>
          <p:nvPr/>
        </p:nvGrpSpPr>
        <p:grpSpPr>
          <a:xfrm rot="0">
            <a:off x="9771718" y="5966118"/>
            <a:ext cx="1126782" cy="864186"/>
            <a:chOff x="0" y="0"/>
            <a:chExt cx="296766" cy="227605"/>
          </a:xfrm>
        </p:grpSpPr>
        <p:sp>
          <p:nvSpPr>
            <p:cNvPr name="Freeform 17" id="17"/>
            <p:cNvSpPr/>
            <p:nvPr/>
          </p:nvSpPr>
          <p:spPr>
            <a:xfrm flipH="false" flipV="false" rot="0">
              <a:off x="0" y="0"/>
              <a:ext cx="296766" cy="227605"/>
            </a:xfrm>
            <a:custGeom>
              <a:avLst/>
              <a:gdLst/>
              <a:ahLst/>
              <a:cxnLst/>
              <a:rect r="r" b="b" t="t" l="l"/>
              <a:pathLst>
                <a:path h="227605" w="296766">
                  <a:moveTo>
                    <a:pt x="113802" y="0"/>
                  </a:moveTo>
                  <a:lnTo>
                    <a:pt x="182963" y="0"/>
                  </a:lnTo>
                  <a:cubicBezTo>
                    <a:pt x="245815" y="0"/>
                    <a:pt x="296766" y="50951"/>
                    <a:pt x="296766" y="113802"/>
                  </a:cubicBezTo>
                  <a:lnTo>
                    <a:pt x="296766" y="113802"/>
                  </a:lnTo>
                  <a:cubicBezTo>
                    <a:pt x="296766" y="143985"/>
                    <a:pt x="284776" y="172931"/>
                    <a:pt x="263434" y="194273"/>
                  </a:cubicBezTo>
                  <a:cubicBezTo>
                    <a:pt x="242092" y="215615"/>
                    <a:pt x="213146" y="227605"/>
                    <a:pt x="182963" y="227605"/>
                  </a:cubicBezTo>
                  <a:lnTo>
                    <a:pt x="113802" y="227605"/>
                  </a:lnTo>
                  <a:cubicBezTo>
                    <a:pt x="50951" y="227605"/>
                    <a:pt x="0" y="176654"/>
                    <a:pt x="0" y="113802"/>
                  </a:cubicBezTo>
                  <a:lnTo>
                    <a:pt x="0" y="113802"/>
                  </a:lnTo>
                  <a:cubicBezTo>
                    <a:pt x="0" y="50951"/>
                    <a:pt x="50951" y="0"/>
                    <a:pt x="113802" y="0"/>
                  </a:cubicBezTo>
                  <a:close/>
                </a:path>
              </a:pathLst>
            </a:custGeom>
            <a:solidFill>
              <a:srgbClr val="027593"/>
            </a:solidFill>
          </p:spPr>
        </p:sp>
        <p:sp>
          <p:nvSpPr>
            <p:cNvPr name="TextBox 18" id="18"/>
            <p:cNvSpPr txBox="true"/>
            <p:nvPr/>
          </p:nvSpPr>
          <p:spPr>
            <a:xfrm>
              <a:off x="0" y="-57150"/>
              <a:ext cx="296766" cy="284755"/>
            </a:xfrm>
            <a:prstGeom prst="rect">
              <a:avLst/>
            </a:prstGeom>
          </p:spPr>
          <p:txBody>
            <a:bodyPr anchor="ctr" rtlCol="false" tIns="50800" lIns="50800" bIns="50800" rIns="50800"/>
            <a:lstStyle/>
            <a:p>
              <a:pPr algn="ctr">
                <a:lnSpc>
                  <a:spcPts val="3500"/>
                </a:lnSpc>
              </a:pPr>
            </a:p>
          </p:txBody>
        </p:sp>
      </p:grpSp>
      <p:grpSp>
        <p:nvGrpSpPr>
          <p:cNvPr name="Group 19" id="19"/>
          <p:cNvGrpSpPr/>
          <p:nvPr/>
        </p:nvGrpSpPr>
        <p:grpSpPr>
          <a:xfrm rot="0">
            <a:off x="9927532" y="4654119"/>
            <a:ext cx="1126782" cy="864186"/>
            <a:chOff x="0" y="0"/>
            <a:chExt cx="296766" cy="227605"/>
          </a:xfrm>
        </p:grpSpPr>
        <p:sp>
          <p:nvSpPr>
            <p:cNvPr name="Freeform 20" id="20"/>
            <p:cNvSpPr/>
            <p:nvPr/>
          </p:nvSpPr>
          <p:spPr>
            <a:xfrm flipH="false" flipV="false" rot="0">
              <a:off x="0" y="0"/>
              <a:ext cx="296766" cy="227605"/>
            </a:xfrm>
            <a:custGeom>
              <a:avLst/>
              <a:gdLst/>
              <a:ahLst/>
              <a:cxnLst/>
              <a:rect r="r" b="b" t="t" l="l"/>
              <a:pathLst>
                <a:path h="227605" w="296766">
                  <a:moveTo>
                    <a:pt x="113802" y="0"/>
                  </a:moveTo>
                  <a:lnTo>
                    <a:pt x="182963" y="0"/>
                  </a:lnTo>
                  <a:cubicBezTo>
                    <a:pt x="245815" y="0"/>
                    <a:pt x="296766" y="50951"/>
                    <a:pt x="296766" y="113802"/>
                  </a:cubicBezTo>
                  <a:lnTo>
                    <a:pt x="296766" y="113802"/>
                  </a:lnTo>
                  <a:cubicBezTo>
                    <a:pt x="296766" y="143985"/>
                    <a:pt x="284776" y="172931"/>
                    <a:pt x="263434" y="194273"/>
                  </a:cubicBezTo>
                  <a:cubicBezTo>
                    <a:pt x="242092" y="215615"/>
                    <a:pt x="213146" y="227605"/>
                    <a:pt x="182963" y="227605"/>
                  </a:cubicBezTo>
                  <a:lnTo>
                    <a:pt x="113802" y="227605"/>
                  </a:lnTo>
                  <a:cubicBezTo>
                    <a:pt x="50951" y="227605"/>
                    <a:pt x="0" y="176654"/>
                    <a:pt x="0" y="113802"/>
                  </a:cubicBezTo>
                  <a:lnTo>
                    <a:pt x="0" y="113802"/>
                  </a:lnTo>
                  <a:cubicBezTo>
                    <a:pt x="0" y="50951"/>
                    <a:pt x="50951" y="0"/>
                    <a:pt x="113802" y="0"/>
                  </a:cubicBezTo>
                  <a:close/>
                </a:path>
              </a:pathLst>
            </a:custGeom>
            <a:solidFill>
              <a:srgbClr val="027593"/>
            </a:solidFill>
          </p:spPr>
        </p:sp>
        <p:sp>
          <p:nvSpPr>
            <p:cNvPr name="TextBox 21" id="21"/>
            <p:cNvSpPr txBox="true"/>
            <p:nvPr/>
          </p:nvSpPr>
          <p:spPr>
            <a:xfrm>
              <a:off x="0" y="-57150"/>
              <a:ext cx="296766" cy="284755"/>
            </a:xfrm>
            <a:prstGeom prst="rect">
              <a:avLst/>
            </a:prstGeom>
          </p:spPr>
          <p:txBody>
            <a:bodyPr anchor="ctr" rtlCol="false" tIns="50800" lIns="50800" bIns="50800" rIns="50800"/>
            <a:lstStyle/>
            <a:p>
              <a:pPr algn="ctr">
                <a:lnSpc>
                  <a:spcPts val="3500"/>
                </a:lnSpc>
              </a:pPr>
            </a:p>
          </p:txBody>
        </p:sp>
      </p:grpSp>
      <p:grpSp>
        <p:nvGrpSpPr>
          <p:cNvPr name="Group 22" id="22"/>
          <p:cNvGrpSpPr/>
          <p:nvPr/>
        </p:nvGrpSpPr>
        <p:grpSpPr>
          <a:xfrm rot="0">
            <a:off x="6362725" y="994193"/>
            <a:ext cx="1126782" cy="864186"/>
            <a:chOff x="0" y="0"/>
            <a:chExt cx="296766" cy="227605"/>
          </a:xfrm>
        </p:grpSpPr>
        <p:sp>
          <p:nvSpPr>
            <p:cNvPr name="Freeform 23" id="23"/>
            <p:cNvSpPr/>
            <p:nvPr/>
          </p:nvSpPr>
          <p:spPr>
            <a:xfrm flipH="false" flipV="false" rot="0">
              <a:off x="0" y="0"/>
              <a:ext cx="296766" cy="227605"/>
            </a:xfrm>
            <a:custGeom>
              <a:avLst/>
              <a:gdLst/>
              <a:ahLst/>
              <a:cxnLst/>
              <a:rect r="r" b="b" t="t" l="l"/>
              <a:pathLst>
                <a:path h="227605" w="296766">
                  <a:moveTo>
                    <a:pt x="113802" y="0"/>
                  </a:moveTo>
                  <a:lnTo>
                    <a:pt x="182963" y="0"/>
                  </a:lnTo>
                  <a:cubicBezTo>
                    <a:pt x="245815" y="0"/>
                    <a:pt x="296766" y="50951"/>
                    <a:pt x="296766" y="113802"/>
                  </a:cubicBezTo>
                  <a:lnTo>
                    <a:pt x="296766" y="113802"/>
                  </a:lnTo>
                  <a:cubicBezTo>
                    <a:pt x="296766" y="143985"/>
                    <a:pt x="284776" y="172931"/>
                    <a:pt x="263434" y="194273"/>
                  </a:cubicBezTo>
                  <a:cubicBezTo>
                    <a:pt x="242092" y="215615"/>
                    <a:pt x="213146" y="227605"/>
                    <a:pt x="182963" y="227605"/>
                  </a:cubicBezTo>
                  <a:lnTo>
                    <a:pt x="113802" y="227605"/>
                  </a:lnTo>
                  <a:cubicBezTo>
                    <a:pt x="50951" y="227605"/>
                    <a:pt x="0" y="176654"/>
                    <a:pt x="0" y="113802"/>
                  </a:cubicBezTo>
                  <a:lnTo>
                    <a:pt x="0" y="113802"/>
                  </a:lnTo>
                  <a:cubicBezTo>
                    <a:pt x="0" y="50951"/>
                    <a:pt x="50951" y="0"/>
                    <a:pt x="113802" y="0"/>
                  </a:cubicBezTo>
                  <a:close/>
                </a:path>
              </a:pathLst>
            </a:custGeom>
            <a:solidFill>
              <a:srgbClr val="027593"/>
            </a:solidFill>
          </p:spPr>
        </p:sp>
        <p:sp>
          <p:nvSpPr>
            <p:cNvPr name="TextBox 24" id="24"/>
            <p:cNvSpPr txBox="true"/>
            <p:nvPr/>
          </p:nvSpPr>
          <p:spPr>
            <a:xfrm>
              <a:off x="0" y="-57150"/>
              <a:ext cx="296766" cy="284755"/>
            </a:xfrm>
            <a:prstGeom prst="rect">
              <a:avLst/>
            </a:prstGeom>
          </p:spPr>
          <p:txBody>
            <a:bodyPr anchor="ctr" rtlCol="false" tIns="50800" lIns="50800" bIns="50800" rIns="50800"/>
            <a:lstStyle/>
            <a:p>
              <a:pPr algn="ctr">
                <a:lnSpc>
                  <a:spcPts val="3500"/>
                </a:lnSpc>
              </a:pPr>
            </a:p>
          </p:txBody>
        </p:sp>
      </p:grpSp>
      <p:grpSp>
        <p:nvGrpSpPr>
          <p:cNvPr name="Group 25" id="25"/>
          <p:cNvGrpSpPr/>
          <p:nvPr/>
        </p:nvGrpSpPr>
        <p:grpSpPr>
          <a:xfrm rot="0">
            <a:off x="8079991" y="1569161"/>
            <a:ext cx="1126782" cy="864186"/>
            <a:chOff x="0" y="0"/>
            <a:chExt cx="296766" cy="227605"/>
          </a:xfrm>
        </p:grpSpPr>
        <p:sp>
          <p:nvSpPr>
            <p:cNvPr name="Freeform 26" id="26"/>
            <p:cNvSpPr/>
            <p:nvPr/>
          </p:nvSpPr>
          <p:spPr>
            <a:xfrm flipH="false" flipV="false" rot="0">
              <a:off x="0" y="0"/>
              <a:ext cx="296766" cy="227605"/>
            </a:xfrm>
            <a:custGeom>
              <a:avLst/>
              <a:gdLst/>
              <a:ahLst/>
              <a:cxnLst/>
              <a:rect r="r" b="b" t="t" l="l"/>
              <a:pathLst>
                <a:path h="227605" w="296766">
                  <a:moveTo>
                    <a:pt x="113802" y="0"/>
                  </a:moveTo>
                  <a:lnTo>
                    <a:pt x="182963" y="0"/>
                  </a:lnTo>
                  <a:cubicBezTo>
                    <a:pt x="245815" y="0"/>
                    <a:pt x="296766" y="50951"/>
                    <a:pt x="296766" y="113802"/>
                  </a:cubicBezTo>
                  <a:lnTo>
                    <a:pt x="296766" y="113802"/>
                  </a:lnTo>
                  <a:cubicBezTo>
                    <a:pt x="296766" y="143985"/>
                    <a:pt x="284776" y="172931"/>
                    <a:pt x="263434" y="194273"/>
                  </a:cubicBezTo>
                  <a:cubicBezTo>
                    <a:pt x="242092" y="215615"/>
                    <a:pt x="213146" y="227605"/>
                    <a:pt x="182963" y="227605"/>
                  </a:cubicBezTo>
                  <a:lnTo>
                    <a:pt x="113802" y="227605"/>
                  </a:lnTo>
                  <a:cubicBezTo>
                    <a:pt x="50951" y="227605"/>
                    <a:pt x="0" y="176654"/>
                    <a:pt x="0" y="113802"/>
                  </a:cubicBezTo>
                  <a:lnTo>
                    <a:pt x="0" y="113802"/>
                  </a:lnTo>
                  <a:cubicBezTo>
                    <a:pt x="0" y="50951"/>
                    <a:pt x="50951" y="0"/>
                    <a:pt x="113802" y="0"/>
                  </a:cubicBezTo>
                  <a:close/>
                </a:path>
              </a:pathLst>
            </a:custGeom>
            <a:solidFill>
              <a:srgbClr val="027593"/>
            </a:solidFill>
          </p:spPr>
        </p:sp>
        <p:sp>
          <p:nvSpPr>
            <p:cNvPr name="TextBox 27" id="27"/>
            <p:cNvSpPr txBox="true"/>
            <p:nvPr/>
          </p:nvSpPr>
          <p:spPr>
            <a:xfrm>
              <a:off x="0" y="-57150"/>
              <a:ext cx="296766" cy="284755"/>
            </a:xfrm>
            <a:prstGeom prst="rect">
              <a:avLst/>
            </a:prstGeom>
          </p:spPr>
          <p:txBody>
            <a:bodyPr anchor="ctr" rtlCol="false" tIns="50800" lIns="50800" bIns="50800" rIns="50800"/>
            <a:lstStyle/>
            <a:p>
              <a:pPr algn="ctr">
                <a:lnSpc>
                  <a:spcPts val="3500"/>
                </a:lnSpc>
              </a:pPr>
            </a:p>
          </p:txBody>
        </p:sp>
      </p:grpSp>
      <p:grpSp>
        <p:nvGrpSpPr>
          <p:cNvPr name="Group 28" id="28"/>
          <p:cNvGrpSpPr/>
          <p:nvPr/>
        </p:nvGrpSpPr>
        <p:grpSpPr>
          <a:xfrm rot="0">
            <a:off x="9136883" y="2351796"/>
            <a:ext cx="1126782" cy="864186"/>
            <a:chOff x="0" y="0"/>
            <a:chExt cx="296766" cy="227605"/>
          </a:xfrm>
        </p:grpSpPr>
        <p:sp>
          <p:nvSpPr>
            <p:cNvPr name="Freeform 29" id="29"/>
            <p:cNvSpPr/>
            <p:nvPr/>
          </p:nvSpPr>
          <p:spPr>
            <a:xfrm flipH="false" flipV="false" rot="0">
              <a:off x="0" y="0"/>
              <a:ext cx="296766" cy="227605"/>
            </a:xfrm>
            <a:custGeom>
              <a:avLst/>
              <a:gdLst/>
              <a:ahLst/>
              <a:cxnLst/>
              <a:rect r="r" b="b" t="t" l="l"/>
              <a:pathLst>
                <a:path h="227605" w="296766">
                  <a:moveTo>
                    <a:pt x="113802" y="0"/>
                  </a:moveTo>
                  <a:lnTo>
                    <a:pt x="182963" y="0"/>
                  </a:lnTo>
                  <a:cubicBezTo>
                    <a:pt x="245815" y="0"/>
                    <a:pt x="296766" y="50951"/>
                    <a:pt x="296766" y="113802"/>
                  </a:cubicBezTo>
                  <a:lnTo>
                    <a:pt x="296766" y="113802"/>
                  </a:lnTo>
                  <a:cubicBezTo>
                    <a:pt x="296766" y="143985"/>
                    <a:pt x="284776" y="172931"/>
                    <a:pt x="263434" y="194273"/>
                  </a:cubicBezTo>
                  <a:cubicBezTo>
                    <a:pt x="242092" y="215615"/>
                    <a:pt x="213146" y="227605"/>
                    <a:pt x="182963" y="227605"/>
                  </a:cubicBezTo>
                  <a:lnTo>
                    <a:pt x="113802" y="227605"/>
                  </a:lnTo>
                  <a:cubicBezTo>
                    <a:pt x="50951" y="227605"/>
                    <a:pt x="0" y="176654"/>
                    <a:pt x="0" y="113802"/>
                  </a:cubicBezTo>
                  <a:lnTo>
                    <a:pt x="0" y="113802"/>
                  </a:lnTo>
                  <a:cubicBezTo>
                    <a:pt x="0" y="50951"/>
                    <a:pt x="50951" y="0"/>
                    <a:pt x="113802" y="0"/>
                  </a:cubicBezTo>
                  <a:close/>
                </a:path>
              </a:pathLst>
            </a:custGeom>
            <a:solidFill>
              <a:srgbClr val="027593"/>
            </a:solidFill>
          </p:spPr>
        </p:sp>
        <p:sp>
          <p:nvSpPr>
            <p:cNvPr name="TextBox 30" id="30"/>
            <p:cNvSpPr txBox="true"/>
            <p:nvPr/>
          </p:nvSpPr>
          <p:spPr>
            <a:xfrm>
              <a:off x="0" y="-57150"/>
              <a:ext cx="296766" cy="284755"/>
            </a:xfrm>
            <a:prstGeom prst="rect">
              <a:avLst/>
            </a:prstGeom>
          </p:spPr>
          <p:txBody>
            <a:bodyPr anchor="ctr" rtlCol="false" tIns="50800" lIns="50800" bIns="50800" rIns="50800"/>
            <a:lstStyle/>
            <a:p>
              <a:pPr algn="ctr">
                <a:lnSpc>
                  <a:spcPts val="3500"/>
                </a:lnSpc>
              </a:pPr>
            </a:p>
          </p:txBody>
        </p:sp>
      </p:grpSp>
      <p:grpSp>
        <p:nvGrpSpPr>
          <p:cNvPr name="Group 31" id="31"/>
          <p:cNvGrpSpPr/>
          <p:nvPr/>
        </p:nvGrpSpPr>
        <p:grpSpPr>
          <a:xfrm rot="0">
            <a:off x="9771718" y="3447033"/>
            <a:ext cx="1126782" cy="864186"/>
            <a:chOff x="0" y="0"/>
            <a:chExt cx="296766" cy="227605"/>
          </a:xfrm>
        </p:grpSpPr>
        <p:sp>
          <p:nvSpPr>
            <p:cNvPr name="Freeform 32" id="32"/>
            <p:cNvSpPr/>
            <p:nvPr/>
          </p:nvSpPr>
          <p:spPr>
            <a:xfrm flipH="false" flipV="false" rot="0">
              <a:off x="0" y="0"/>
              <a:ext cx="296766" cy="227605"/>
            </a:xfrm>
            <a:custGeom>
              <a:avLst/>
              <a:gdLst/>
              <a:ahLst/>
              <a:cxnLst/>
              <a:rect r="r" b="b" t="t" l="l"/>
              <a:pathLst>
                <a:path h="227605" w="296766">
                  <a:moveTo>
                    <a:pt x="113802" y="0"/>
                  </a:moveTo>
                  <a:lnTo>
                    <a:pt x="182963" y="0"/>
                  </a:lnTo>
                  <a:cubicBezTo>
                    <a:pt x="245815" y="0"/>
                    <a:pt x="296766" y="50951"/>
                    <a:pt x="296766" y="113802"/>
                  </a:cubicBezTo>
                  <a:lnTo>
                    <a:pt x="296766" y="113802"/>
                  </a:lnTo>
                  <a:cubicBezTo>
                    <a:pt x="296766" y="143985"/>
                    <a:pt x="284776" y="172931"/>
                    <a:pt x="263434" y="194273"/>
                  </a:cubicBezTo>
                  <a:cubicBezTo>
                    <a:pt x="242092" y="215615"/>
                    <a:pt x="213146" y="227605"/>
                    <a:pt x="182963" y="227605"/>
                  </a:cubicBezTo>
                  <a:lnTo>
                    <a:pt x="113802" y="227605"/>
                  </a:lnTo>
                  <a:cubicBezTo>
                    <a:pt x="50951" y="227605"/>
                    <a:pt x="0" y="176654"/>
                    <a:pt x="0" y="113802"/>
                  </a:cubicBezTo>
                  <a:lnTo>
                    <a:pt x="0" y="113802"/>
                  </a:lnTo>
                  <a:cubicBezTo>
                    <a:pt x="0" y="50951"/>
                    <a:pt x="50951" y="0"/>
                    <a:pt x="113802" y="0"/>
                  </a:cubicBezTo>
                  <a:close/>
                </a:path>
              </a:pathLst>
            </a:custGeom>
            <a:solidFill>
              <a:srgbClr val="027593"/>
            </a:solidFill>
          </p:spPr>
        </p:sp>
        <p:sp>
          <p:nvSpPr>
            <p:cNvPr name="TextBox 33" id="33"/>
            <p:cNvSpPr txBox="true"/>
            <p:nvPr/>
          </p:nvSpPr>
          <p:spPr>
            <a:xfrm>
              <a:off x="0" y="-57150"/>
              <a:ext cx="296766" cy="284755"/>
            </a:xfrm>
            <a:prstGeom prst="rect">
              <a:avLst/>
            </a:prstGeom>
          </p:spPr>
          <p:txBody>
            <a:bodyPr anchor="ctr" rtlCol="false" tIns="50800" lIns="50800" bIns="50800" rIns="50800"/>
            <a:lstStyle/>
            <a:p>
              <a:pPr algn="ctr">
                <a:lnSpc>
                  <a:spcPts val="3500"/>
                </a:lnSpc>
              </a:pPr>
            </a:p>
          </p:txBody>
        </p:sp>
      </p:grpSp>
      <p:sp>
        <p:nvSpPr>
          <p:cNvPr name="Freeform 34" id="34"/>
          <p:cNvSpPr/>
          <p:nvPr/>
        </p:nvSpPr>
        <p:spPr>
          <a:xfrm flipH="false" flipV="false" rot="0">
            <a:off x="6638644" y="1112018"/>
            <a:ext cx="628536" cy="628536"/>
          </a:xfrm>
          <a:custGeom>
            <a:avLst/>
            <a:gdLst/>
            <a:ahLst/>
            <a:cxnLst/>
            <a:rect r="r" b="b" t="t" l="l"/>
            <a:pathLst>
              <a:path h="628536" w="628536">
                <a:moveTo>
                  <a:pt x="0" y="0"/>
                </a:moveTo>
                <a:lnTo>
                  <a:pt x="628536" y="0"/>
                </a:lnTo>
                <a:lnTo>
                  <a:pt x="628536" y="628537"/>
                </a:lnTo>
                <a:lnTo>
                  <a:pt x="0" y="6285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35" id="35"/>
          <p:cNvSpPr/>
          <p:nvPr/>
        </p:nvSpPr>
        <p:spPr>
          <a:xfrm flipH="false" flipV="false" rot="0">
            <a:off x="8274868" y="1664902"/>
            <a:ext cx="737027" cy="672705"/>
          </a:xfrm>
          <a:custGeom>
            <a:avLst/>
            <a:gdLst/>
            <a:ahLst/>
            <a:cxnLst/>
            <a:rect r="r" b="b" t="t" l="l"/>
            <a:pathLst>
              <a:path h="672705" w="737027">
                <a:moveTo>
                  <a:pt x="0" y="0"/>
                </a:moveTo>
                <a:lnTo>
                  <a:pt x="737028" y="0"/>
                </a:lnTo>
                <a:lnTo>
                  <a:pt x="737028" y="672705"/>
                </a:lnTo>
                <a:lnTo>
                  <a:pt x="0" y="67270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36" id="36"/>
          <p:cNvSpPr/>
          <p:nvPr/>
        </p:nvSpPr>
        <p:spPr>
          <a:xfrm flipH="false" flipV="false" rot="0">
            <a:off x="9293617" y="2478139"/>
            <a:ext cx="816356" cy="663475"/>
          </a:xfrm>
          <a:custGeom>
            <a:avLst/>
            <a:gdLst/>
            <a:ahLst/>
            <a:cxnLst/>
            <a:rect r="r" b="b" t="t" l="l"/>
            <a:pathLst>
              <a:path h="663475" w="816356">
                <a:moveTo>
                  <a:pt x="0" y="0"/>
                </a:moveTo>
                <a:lnTo>
                  <a:pt x="816356" y="0"/>
                </a:lnTo>
                <a:lnTo>
                  <a:pt x="816356" y="663475"/>
                </a:lnTo>
                <a:lnTo>
                  <a:pt x="0" y="66347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37" id="37"/>
          <p:cNvSpPr/>
          <p:nvPr/>
        </p:nvSpPr>
        <p:spPr>
          <a:xfrm flipH="false" flipV="false" rot="0">
            <a:off x="10002492" y="3502619"/>
            <a:ext cx="681921" cy="693265"/>
          </a:xfrm>
          <a:custGeom>
            <a:avLst/>
            <a:gdLst/>
            <a:ahLst/>
            <a:cxnLst/>
            <a:rect r="r" b="b" t="t" l="l"/>
            <a:pathLst>
              <a:path h="693265" w="681921">
                <a:moveTo>
                  <a:pt x="0" y="0"/>
                </a:moveTo>
                <a:lnTo>
                  <a:pt x="681921" y="0"/>
                </a:lnTo>
                <a:lnTo>
                  <a:pt x="681921" y="693265"/>
                </a:lnTo>
                <a:lnTo>
                  <a:pt x="0" y="69326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8" id="38"/>
          <p:cNvSpPr/>
          <p:nvPr/>
        </p:nvSpPr>
        <p:spPr>
          <a:xfrm flipH="false" flipV="false" rot="0">
            <a:off x="10109973" y="4723307"/>
            <a:ext cx="810276" cy="718936"/>
          </a:xfrm>
          <a:custGeom>
            <a:avLst/>
            <a:gdLst/>
            <a:ahLst/>
            <a:cxnLst/>
            <a:rect r="r" b="b" t="t" l="l"/>
            <a:pathLst>
              <a:path h="718936" w="810276">
                <a:moveTo>
                  <a:pt x="0" y="0"/>
                </a:moveTo>
                <a:lnTo>
                  <a:pt x="810276" y="0"/>
                </a:lnTo>
                <a:lnTo>
                  <a:pt x="810276" y="718936"/>
                </a:lnTo>
                <a:lnTo>
                  <a:pt x="0" y="718936"/>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39" id="39"/>
          <p:cNvSpPr/>
          <p:nvPr/>
        </p:nvSpPr>
        <p:spPr>
          <a:xfrm flipH="false" flipV="false" rot="0">
            <a:off x="9540944" y="7218526"/>
            <a:ext cx="461547" cy="713065"/>
          </a:xfrm>
          <a:custGeom>
            <a:avLst/>
            <a:gdLst/>
            <a:ahLst/>
            <a:cxnLst/>
            <a:rect r="r" b="b" t="t" l="l"/>
            <a:pathLst>
              <a:path h="713065" w="461547">
                <a:moveTo>
                  <a:pt x="0" y="0"/>
                </a:moveTo>
                <a:lnTo>
                  <a:pt x="461548" y="0"/>
                </a:lnTo>
                <a:lnTo>
                  <a:pt x="461548" y="713064"/>
                </a:lnTo>
                <a:lnTo>
                  <a:pt x="0" y="71306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40" id="40"/>
          <p:cNvSpPr/>
          <p:nvPr/>
        </p:nvSpPr>
        <p:spPr>
          <a:xfrm flipH="false" flipV="false" rot="0">
            <a:off x="8434630" y="7977937"/>
            <a:ext cx="702252" cy="720595"/>
          </a:xfrm>
          <a:custGeom>
            <a:avLst/>
            <a:gdLst/>
            <a:ahLst/>
            <a:cxnLst/>
            <a:rect r="r" b="b" t="t" l="l"/>
            <a:pathLst>
              <a:path h="720595" w="702252">
                <a:moveTo>
                  <a:pt x="0" y="0"/>
                </a:moveTo>
                <a:lnTo>
                  <a:pt x="702253" y="0"/>
                </a:lnTo>
                <a:lnTo>
                  <a:pt x="702253" y="720594"/>
                </a:lnTo>
                <a:lnTo>
                  <a:pt x="0" y="7205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41" id="41"/>
          <p:cNvSpPr/>
          <p:nvPr/>
        </p:nvSpPr>
        <p:spPr>
          <a:xfrm flipH="false" flipV="false" rot="0">
            <a:off x="9974995" y="6040339"/>
            <a:ext cx="761497" cy="688116"/>
          </a:xfrm>
          <a:custGeom>
            <a:avLst/>
            <a:gdLst/>
            <a:ahLst/>
            <a:cxnLst/>
            <a:rect r="r" b="b" t="t" l="l"/>
            <a:pathLst>
              <a:path h="688116" w="761497">
                <a:moveTo>
                  <a:pt x="0" y="0"/>
                </a:moveTo>
                <a:lnTo>
                  <a:pt x="761497" y="0"/>
                </a:lnTo>
                <a:lnTo>
                  <a:pt x="761497" y="688116"/>
                </a:lnTo>
                <a:lnTo>
                  <a:pt x="0" y="688116"/>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42" id="42"/>
          <p:cNvSpPr/>
          <p:nvPr/>
        </p:nvSpPr>
        <p:spPr>
          <a:xfrm flipH="false" flipV="false" rot="0">
            <a:off x="6585052" y="8634118"/>
            <a:ext cx="682128" cy="682128"/>
          </a:xfrm>
          <a:custGeom>
            <a:avLst/>
            <a:gdLst/>
            <a:ahLst/>
            <a:cxnLst/>
            <a:rect r="r" b="b" t="t" l="l"/>
            <a:pathLst>
              <a:path h="682128" w="682128">
                <a:moveTo>
                  <a:pt x="0" y="0"/>
                </a:moveTo>
                <a:lnTo>
                  <a:pt x="682128" y="0"/>
                </a:lnTo>
                <a:lnTo>
                  <a:pt x="682128" y="682129"/>
                </a:lnTo>
                <a:lnTo>
                  <a:pt x="0" y="68212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TextBox 43" id="43"/>
          <p:cNvSpPr txBox="true"/>
          <p:nvPr/>
        </p:nvSpPr>
        <p:spPr>
          <a:xfrm rot="0">
            <a:off x="7561298" y="977977"/>
            <a:ext cx="4086944" cy="448310"/>
          </a:xfrm>
          <a:prstGeom prst="rect">
            <a:avLst/>
          </a:prstGeom>
        </p:spPr>
        <p:txBody>
          <a:bodyPr anchor="t" rtlCol="false" tIns="0" lIns="0" bIns="0" rIns="0">
            <a:spAutoFit/>
          </a:bodyPr>
          <a:lstStyle/>
          <a:p>
            <a:pPr algn="just">
              <a:lnSpc>
                <a:spcPts val="3640"/>
              </a:lnSpc>
              <a:spcBef>
                <a:spcPct val="0"/>
              </a:spcBef>
            </a:pPr>
            <a:r>
              <a:rPr lang="en-US" sz="2600">
                <a:solidFill>
                  <a:srgbClr val="FFFFFF"/>
                </a:solidFill>
                <a:latin typeface="Canva Sans Bold Italics"/>
              </a:rPr>
              <a:t>About Us</a:t>
            </a:r>
          </a:p>
        </p:txBody>
      </p:sp>
      <p:sp>
        <p:nvSpPr>
          <p:cNvPr name="TextBox 44" id="44"/>
          <p:cNvSpPr txBox="true"/>
          <p:nvPr/>
        </p:nvSpPr>
        <p:spPr>
          <a:xfrm rot="0">
            <a:off x="9293617" y="1705979"/>
            <a:ext cx="3840907" cy="448310"/>
          </a:xfrm>
          <a:prstGeom prst="rect">
            <a:avLst/>
          </a:prstGeom>
        </p:spPr>
        <p:txBody>
          <a:bodyPr anchor="t" rtlCol="false" tIns="0" lIns="0" bIns="0" rIns="0">
            <a:spAutoFit/>
          </a:bodyPr>
          <a:lstStyle/>
          <a:p>
            <a:pPr algn="l">
              <a:lnSpc>
                <a:spcPts val="3640"/>
              </a:lnSpc>
              <a:spcBef>
                <a:spcPct val="0"/>
              </a:spcBef>
            </a:pPr>
            <a:r>
              <a:rPr lang="en-US" sz="2600">
                <a:solidFill>
                  <a:srgbClr val="FFFFFF"/>
                </a:solidFill>
                <a:latin typeface="Canva Sans Bold Italics"/>
              </a:rPr>
              <a:t>The Team</a:t>
            </a:r>
          </a:p>
        </p:txBody>
      </p:sp>
      <p:sp>
        <p:nvSpPr>
          <p:cNvPr name="TextBox 45" id="45"/>
          <p:cNvSpPr txBox="true"/>
          <p:nvPr/>
        </p:nvSpPr>
        <p:spPr>
          <a:xfrm rot="0">
            <a:off x="10436544" y="2531159"/>
            <a:ext cx="4435674" cy="448310"/>
          </a:xfrm>
          <a:prstGeom prst="rect">
            <a:avLst/>
          </a:prstGeom>
        </p:spPr>
        <p:txBody>
          <a:bodyPr anchor="t" rtlCol="false" tIns="0" lIns="0" bIns="0" rIns="0">
            <a:spAutoFit/>
          </a:bodyPr>
          <a:lstStyle/>
          <a:p>
            <a:pPr algn="just">
              <a:lnSpc>
                <a:spcPts val="3640"/>
              </a:lnSpc>
              <a:spcBef>
                <a:spcPct val="0"/>
              </a:spcBef>
            </a:pPr>
            <a:r>
              <a:rPr lang="en-US" sz="2600">
                <a:solidFill>
                  <a:srgbClr val="FFFFFF"/>
                </a:solidFill>
                <a:latin typeface="Canva Sans Bold Italics"/>
              </a:rPr>
              <a:t>Business Understanding</a:t>
            </a:r>
          </a:p>
        </p:txBody>
      </p:sp>
      <p:sp>
        <p:nvSpPr>
          <p:cNvPr name="TextBox 46" id="46"/>
          <p:cNvSpPr txBox="true"/>
          <p:nvPr/>
        </p:nvSpPr>
        <p:spPr>
          <a:xfrm rot="0">
            <a:off x="10974700" y="3596522"/>
            <a:ext cx="3897518" cy="448310"/>
          </a:xfrm>
          <a:prstGeom prst="rect">
            <a:avLst/>
          </a:prstGeom>
        </p:spPr>
        <p:txBody>
          <a:bodyPr anchor="t" rtlCol="false" tIns="0" lIns="0" bIns="0" rIns="0">
            <a:spAutoFit/>
          </a:bodyPr>
          <a:lstStyle/>
          <a:p>
            <a:pPr algn="l">
              <a:lnSpc>
                <a:spcPts val="3640"/>
              </a:lnSpc>
              <a:spcBef>
                <a:spcPct val="0"/>
              </a:spcBef>
            </a:pPr>
            <a:r>
              <a:rPr lang="en-US" sz="2600">
                <a:solidFill>
                  <a:srgbClr val="FFFFFF"/>
                </a:solidFill>
                <a:latin typeface="Canva Sans Bold Italics"/>
              </a:rPr>
              <a:t>Problem Statement</a:t>
            </a:r>
          </a:p>
        </p:txBody>
      </p:sp>
      <p:sp>
        <p:nvSpPr>
          <p:cNvPr name="TextBox 47" id="47"/>
          <p:cNvSpPr txBox="true"/>
          <p:nvPr/>
        </p:nvSpPr>
        <p:spPr>
          <a:xfrm rot="0">
            <a:off x="11214071" y="4830045"/>
            <a:ext cx="3640829" cy="448310"/>
          </a:xfrm>
          <a:prstGeom prst="rect">
            <a:avLst/>
          </a:prstGeom>
        </p:spPr>
        <p:txBody>
          <a:bodyPr anchor="t" rtlCol="false" tIns="0" lIns="0" bIns="0" rIns="0">
            <a:spAutoFit/>
          </a:bodyPr>
          <a:lstStyle/>
          <a:p>
            <a:pPr algn="just">
              <a:lnSpc>
                <a:spcPts val="3640"/>
              </a:lnSpc>
              <a:spcBef>
                <a:spcPct val="0"/>
              </a:spcBef>
            </a:pPr>
            <a:r>
              <a:rPr lang="en-US" sz="2600">
                <a:solidFill>
                  <a:srgbClr val="FFFFFF"/>
                </a:solidFill>
                <a:latin typeface="Canva Sans Bold Italics"/>
              </a:rPr>
              <a:t>Data</a:t>
            </a:r>
          </a:p>
        </p:txBody>
      </p:sp>
      <p:sp>
        <p:nvSpPr>
          <p:cNvPr name="TextBox 48" id="48"/>
          <p:cNvSpPr txBox="true"/>
          <p:nvPr/>
        </p:nvSpPr>
        <p:spPr>
          <a:xfrm rot="0">
            <a:off x="10436544" y="7297029"/>
            <a:ext cx="4418355" cy="448310"/>
          </a:xfrm>
          <a:prstGeom prst="rect">
            <a:avLst/>
          </a:prstGeom>
        </p:spPr>
        <p:txBody>
          <a:bodyPr anchor="t" rtlCol="false" tIns="0" lIns="0" bIns="0" rIns="0">
            <a:spAutoFit/>
          </a:bodyPr>
          <a:lstStyle/>
          <a:p>
            <a:pPr algn="l">
              <a:lnSpc>
                <a:spcPts val="3640"/>
              </a:lnSpc>
              <a:spcBef>
                <a:spcPct val="0"/>
              </a:spcBef>
            </a:pPr>
            <a:r>
              <a:rPr lang="en-US" sz="2600">
                <a:solidFill>
                  <a:srgbClr val="FFFFFF"/>
                </a:solidFill>
                <a:latin typeface="Canva Sans Bold Italics"/>
              </a:rPr>
              <a:t>Modelling and Deployment</a:t>
            </a:r>
          </a:p>
        </p:txBody>
      </p:sp>
      <p:sp>
        <p:nvSpPr>
          <p:cNvPr name="TextBox 49" id="49"/>
          <p:cNvSpPr txBox="true"/>
          <p:nvPr/>
        </p:nvSpPr>
        <p:spPr>
          <a:xfrm rot="0">
            <a:off x="9353570" y="8185809"/>
            <a:ext cx="7905730" cy="448310"/>
          </a:xfrm>
          <a:prstGeom prst="rect">
            <a:avLst/>
          </a:prstGeom>
        </p:spPr>
        <p:txBody>
          <a:bodyPr anchor="t" rtlCol="false" tIns="0" lIns="0" bIns="0" rIns="0">
            <a:spAutoFit/>
          </a:bodyPr>
          <a:lstStyle/>
          <a:p>
            <a:pPr algn="l">
              <a:lnSpc>
                <a:spcPts val="3640"/>
              </a:lnSpc>
              <a:spcBef>
                <a:spcPct val="0"/>
              </a:spcBef>
            </a:pPr>
            <a:r>
              <a:rPr lang="en-US" sz="2600">
                <a:solidFill>
                  <a:srgbClr val="FFFFFF"/>
                </a:solidFill>
                <a:latin typeface="Canva Sans Bold Italics"/>
              </a:rPr>
              <a:t>Conclusions, Recommendations and limitations</a:t>
            </a:r>
          </a:p>
        </p:txBody>
      </p:sp>
      <p:sp>
        <p:nvSpPr>
          <p:cNvPr name="TextBox 50" id="50"/>
          <p:cNvSpPr txBox="true"/>
          <p:nvPr/>
        </p:nvSpPr>
        <p:spPr>
          <a:xfrm rot="0">
            <a:off x="11011213" y="6131667"/>
            <a:ext cx="3487688" cy="448310"/>
          </a:xfrm>
          <a:prstGeom prst="rect">
            <a:avLst/>
          </a:prstGeom>
        </p:spPr>
        <p:txBody>
          <a:bodyPr anchor="t" rtlCol="false" tIns="0" lIns="0" bIns="0" rIns="0">
            <a:spAutoFit/>
          </a:bodyPr>
          <a:lstStyle/>
          <a:p>
            <a:pPr algn="l">
              <a:lnSpc>
                <a:spcPts val="3640"/>
              </a:lnSpc>
              <a:spcBef>
                <a:spcPct val="0"/>
              </a:spcBef>
            </a:pPr>
            <a:r>
              <a:rPr lang="en-US" sz="2600">
                <a:solidFill>
                  <a:srgbClr val="FFFFFF"/>
                </a:solidFill>
                <a:latin typeface="Canva Sans Bold Italics"/>
              </a:rPr>
              <a:t>Data Analysis</a:t>
            </a:r>
          </a:p>
        </p:txBody>
      </p:sp>
      <p:sp>
        <p:nvSpPr>
          <p:cNvPr name="TextBox 51" id="51"/>
          <p:cNvSpPr txBox="true"/>
          <p:nvPr/>
        </p:nvSpPr>
        <p:spPr>
          <a:xfrm rot="0">
            <a:off x="7546657" y="8784806"/>
            <a:ext cx="3320232" cy="448310"/>
          </a:xfrm>
          <a:prstGeom prst="rect">
            <a:avLst/>
          </a:prstGeom>
        </p:spPr>
        <p:txBody>
          <a:bodyPr anchor="t" rtlCol="false" tIns="0" lIns="0" bIns="0" rIns="0">
            <a:spAutoFit/>
          </a:bodyPr>
          <a:lstStyle/>
          <a:p>
            <a:pPr algn="l">
              <a:lnSpc>
                <a:spcPts val="3640"/>
              </a:lnSpc>
              <a:spcBef>
                <a:spcPct val="0"/>
              </a:spcBef>
            </a:pPr>
            <a:r>
              <a:rPr lang="en-US" sz="2600">
                <a:solidFill>
                  <a:srgbClr val="FFFFFF"/>
                </a:solidFill>
                <a:latin typeface="Canva Sans Bold Italics"/>
              </a:rPr>
              <a:t>Contact Us</a:t>
            </a:r>
          </a:p>
        </p:txBody>
      </p:sp>
      <p:sp>
        <p:nvSpPr>
          <p:cNvPr name="TextBox 52" id="52"/>
          <p:cNvSpPr txBox="true"/>
          <p:nvPr/>
        </p:nvSpPr>
        <p:spPr>
          <a:xfrm rot="0">
            <a:off x="3921601" y="4148460"/>
            <a:ext cx="5526267" cy="2170982"/>
          </a:xfrm>
          <a:prstGeom prst="rect">
            <a:avLst/>
          </a:prstGeom>
        </p:spPr>
        <p:txBody>
          <a:bodyPr anchor="t" rtlCol="false" tIns="0" lIns="0" bIns="0" rIns="0">
            <a:spAutoFit/>
          </a:bodyPr>
          <a:lstStyle/>
          <a:p>
            <a:pPr algn="ctr">
              <a:lnSpc>
                <a:spcPts val="8329"/>
              </a:lnSpc>
            </a:pPr>
            <a:r>
              <a:rPr lang="en-US" sz="8499" spc="-501">
                <a:solidFill>
                  <a:srgbClr val="AFFCFF"/>
                </a:solidFill>
                <a:latin typeface="Clear Sans Bold"/>
              </a:rPr>
              <a:t>TABLE OF CONTENTS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84" r="0" b="-68584"/>
            </a:stretch>
          </a:blipFill>
        </p:spPr>
      </p:sp>
      <p:grpSp>
        <p:nvGrpSpPr>
          <p:cNvPr name="Group 3" id="3"/>
          <p:cNvGrpSpPr/>
          <p:nvPr/>
        </p:nvGrpSpPr>
        <p:grpSpPr>
          <a:xfrm rot="0">
            <a:off x="9686868" y="2344596"/>
            <a:ext cx="4449338" cy="258515"/>
            <a:chOff x="0" y="0"/>
            <a:chExt cx="1171842" cy="68086"/>
          </a:xfrm>
        </p:grpSpPr>
        <p:sp>
          <p:nvSpPr>
            <p:cNvPr name="Freeform 4" id="4"/>
            <p:cNvSpPr/>
            <p:nvPr/>
          </p:nvSpPr>
          <p:spPr>
            <a:xfrm flipH="false" flipV="false" rot="0">
              <a:off x="0" y="0"/>
              <a:ext cx="1171842" cy="68086"/>
            </a:xfrm>
            <a:custGeom>
              <a:avLst/>
              <a:gdLst/>
              <a:ahLst/>
              <a:cxnLst/>
              <a:rect r="r" b="b" t="t" l="l"/>
              <a:pathLst>
                <a:path h="68086" w="1171842">
                  <a:moveTo>
                    <a:pt x="968642" y="0"/>
                  </a:moveTo>
                  <a:lnTo>
                    <a:pt x="0" y="0"/>
                  </a:lnTo>
                  <a:lnTo>
                    <a:pt x="203200" y="68086"/>
                  </a:lnTo>
                  <a:lnTo>
                    <a:pt x="1171842" y="68086"/>
                  </a:lnTo>
                  <a:lnTo>
                    <a:pt x="968642" y="0"/>
                  </a:lnTo>
                  <a:close/>
                </a:path>
              </a:pathLst>
            </a:custGeom>
            <a:solidFill>
              <a:srgbClr val="FFFFFF"/>
            </a:solidFill>
          </p:spPr>
        </p:sp>
        <p:sp>
          <p:nvSpPr>
            <p:cNvPr name="TextBox 5" id="5"/>
            <p:cNvSpPr txBox="true"/>
            <p:nvPr/>
          </p:nvSpPr>
          <p:spPr>
            <a:xfrm>
              <a:off x="101600" y="-57150"/>
              <a:ext cx="968642" cy="125236"/>
            </a:xfrm>
            <a:prstGeom prst="rect">
              <a:avLst/>
            </a:prstGeom>
          </p:spPr>
          <p:txBody>
            <a:bodyPr anchor="ctr" rtlCol="false" tIns="50800" lIns="50800" bIns="50800" rIns="50800"/>
            <a:lstStyle/>
            <a:p>
              <a:pPr algn="ctr">
                <a:lnSpc>
                  <a:spcPts val="3500"/>
                </a:lnSpc>
              </a:pPr>
            </a:p>
          </p:txBody>
        </p:sp>
      </p:grpSp>
      <p:grpSp>
        <p:nvGrpSpPr>
          <p:cNvPr name="Group 6" id="6"/>
          <p:cNvGrpSpPr/>
          <p:nvPr/>
        </p:nvGrpSpPr>
        <p:grpSpPr>
          <a:xfrm rot="0">
            <a:off x="3310378" y="1596417"/>
            <a:ext cx="11667245" cy="2109782"/>
            <a:chOff x="0" y="0"/>
            <a:chExt cx="15556326" cy="2813043"/>
          </a:xfrm>
        </p:grpSpPr>
        <p:sp>
          <p:nvSpPr>
            <p:cNvPr name="TextBox 7" id="7"/>
            <p:cNvSpPr txBox="true"/>
            <p:nvPr/>
          </p:nvSpPr>
          <p:spPr>
            <a:xfrm rot="0">
              <a:off x="0" y="0"/>
              <a:ext cx="15556326" cy="1676400"/>
            </a:xfrm>
            <a:prstGeom prst="rect">
              <a:avLst/>
            </a:prstGeom>
          </p:spPr>
          <p:txBody>
            <a:bodyPr anchor="t" rtlCol="false" tIns="0" lIns="0" bIns="0" rIns="0">
              <a:spAutoFit/>
            </a:bodyPr>
            <a:lstStyle/>
            <a:p>
              <a:pPr algn="ctr" marL="0" indent="0" lvl="0">
                <a:lnSpc>
                  <a:spcPts val="9960"/>
                </a:lnSpc>
              </a:pPr>
              <a:r>
                <a:rPr lang="en-US" sz="8300">
                  <a:solidFill>
                    <a:srgbClr val="000000"/>
                  </a:solidFill>
                  <a:latin typeface="Clear Sans Bold"/>
                </a:rPr>
                <a:t>THE</a:t>
              </a:r>
              <a:r>
                <a:rPr lang="en-US" sz="8300">
                  <a:solidFill>
                    <a:srgbClr val="000000"/>
                  </a:solidFill>
                  <a:latin typeface="Clear Sans Bold"/>
                </a:rPr>
                <a:t> TEAM</a:t>
              </a:r>
            </a:p>
          </p:txBody>
        </p:sp>
        <p:sp>
          <p:nvSpPr>
            <p:cNvPr name="TextBox 8" id="8"/>
            <p:cNvSpPr txBox="true"/>
            <p:nvPr/>
          </p:nvSpPr>
          <p:spPr>
            <a:xfrm rot="0">
              <a:off x="0" y="2165343"/>
              <a:ext cx="15556326" cy="647700"/>
            </a:xfrm>
            <a:prstGeom prst="rect">
              <a:avLst/>
            </a:prstGeom>
          </p:spPr>
          <p:txBody>
            <a:bodyPr anchor="t" rtlCol="false" tIns="0" lIns="0" bIns="0" rIns="0">
              <a:spAutoFit/>
            </a:bodyPr>
            <a:lstStyle/>
            <a:p>
              <a:pPr algn="ctr" marL="0" indent="0" lvl="0">
                <a:lnSpc>
                  <a:spcPts val="3840"/>
                </a:lnSpc>
              </a:pPr>
              <a:r>
                <a:rPr lang="en-US" sz="3200">
                  <a:solidFill>
                    <a:srgbClr val="FFFFFF"/>
                  </a:solidFill>
                  <a:latin typeface="Clear Sans Bold"/>
                </a:rPr>
                <a:t> </a:t>
              </a:r>
            </a:p>
          </p:txBody>
        </p:sp>
      </p:grpSp>
      <p:grpSp>
        <p:nvGrpSpPr>
          <p:cNvPr name="Group 9" id="9"/>
          <p:cNvGrpSpPr/>
          <p:nvPr/>
        </p:nvGrpSpPr>
        <p:grpSpPr>
          <a:xfrm rot="0">
            <a:off x="3310378" y="4987076"/>
            <a:ext cx="5422254" cy="554049"/>
            <a:chOff x="0" y="0"/>
            <a:chExt cx="7229672" cy="738731"/>
          </a:xfrm>
        </p:grpSpPr>
        <p:sp>
          <p:nvSpPr>
            <p:cNvPr name="AutoShape 10" id="10"/>
            <p:cNvSpPr/>
            <p:nvPr/>
          </p:nvSpPr>
          <p:spPr>
            <a:xfrm>
              <a:off x="0" y="732381"/>
              <a:ext cx="7229672" cy="0"/>
            </a:xfrm>
            <a:prstGeom prst="line">
              <a:avLst/>
            </a:prstGeom>
            <a:ln cap="rnd" w="12700">
              <a:solidFill>
                <a:srgbClr val="FFFFFF"/>
              </a:solidFill>
              <a:prstDash val="solid"/>
              <a:headEnd type="none" len="sm" w="sm"/>
              <a:tailEnd type="none" len="sm" w="sm"/>
            </a:ln>
          </p:spPr>
        </p:sp>
        <p:sp>
          <p:nvSpPr>
            <p:cNvPr name="TextBox 11" id="11"/>
            <p:cNvSpPr txBox="true"/>
            <p:nvPr/>
          </p:nvSpPr>
          <p:spPr>
            <a:xfrm rot="0">
              <a:off x="0" y="-57150"/>
              <a:ext cx="7229672" cy="578697"/>
            </a:xfrm>
            <a:prstGeom prst="rect">
              <a:avLst/>
            </a:prstGeom>
          </p:spPr>
          <p:txBody>
            <a:bodyPr anchor="t" rtlCol="false" tIns="0" lIns="0" bIns="0" rIns="0">
              <a:spAutoFit/>
            </a:bodyPr>
            <a:lstStyle/>
            <a:p>
              <a:pPr algn="ctr" marL="0" indent="0" lvl="0">
                <a:lnSpc>
                  <a:spcPts val="3640"/>
                </a:lnSpc>
              </a:pPr>
              <a:r>
                <a:rPr lang="en-US" sz="2600">
                  <a:solidFill>
                    <a:srgbClr val="FFFFFF"/>
                  </a:solidFill>
                  <a:latin typeface="Canva Sans Bold"/>
                </a:rPr>
                <a:t>Brenda Ngigi</a:t>
              </a:r>
            </a:p>
          </p:txBody>
        </p:sp>
      </p:grpSp>
      <p:grpSp>
        <p:nvGrpSpPr>
          <p:cNvPr name="Group 12" id="12"/>
          <p:cNvGrpSpPr/>
          <p:nvPr/>
        </p:nvGrpSpPr>
        <p:grpSpPr>
          <a:xfrm rot="0">
            <a:off x="3310378" y="6258396"/>
            <a:ext cx="5422254" cy="554049"/>
            <a:chOff x="0" y="0"/>
            <a:chExt cx="7229672" cy="738731"/>
          </a:xfrm>
        </p:grpSpPr>
        <p:sp>
          <p:nvSpPr>
            <p:cNvPr name="AutoShape 13" id="13"/>
            <p:cNvSpPr/>
            <p:nvPr/>
          </p:nvSpPr>
          <p:spPr>
            <a:xfrm>
              <a:off x="0" y="732381"/>
              <a:ext cx="7229672" cy="0"/>
            </a:xfrm>
            <a:prstGeom prst="line">
              <a:avLst/>
            </a:prstGeom>
            <a:ln cap="rnd" w="12700">
              <a:solidFill>
                <a:srgbClr val="FFFFFF"/>
              </a:solidFill>
              <a:prstDash val="solid"/>
              <a:headEnd type="none" len="sm" w="sm"/>
              <a:tailEnd type="none" len="sm" w="sm"/>
            </a:ln>
          </p:spPr>
        </p:sp>
        <p:sp>
          <p:nvSpPr>
            <p:cNvPr name="TextBox 14" id="14"/>
            <p:cNvSpPr txBox="true"/>
            <p:nvPr/>
          </p:nvSpPr>
          <p:spPr>
            <a:xfrm rot="0">
              <a:off x="0" y="-57150"/>
              <a:ext cx="7229672" cy="578697"/>
            </a:xfrm>
            <a:prstGeom prst="rect">
              <a:avLst/>
            </a:prstGeom>
          </p:spPr>
          <p:txBody>
            <a:bodyPr anchor="t" rtlCol="false" tIns="0" lIns="0" bIns="0" rIns="0">
              <a:spAutoFit/>
            </a:bodyPr>
            <a:lstStyle/>
            <a:p>
              <a:pPr algn="ctr" marL="0" indent="0" lvl="0">
                <a:lnSpc>
                  <a:spcPts val="3640"/>
                </a:lnSpc>
              </a:pPr>
              <a:r>
                <a:rPr lang="en-US" sz="2600">
                  <a:solidFill>
                    <a:srgbClr val="FFFFFF"/>
                  </a:solidFill>
                  <a:latin typeface="Canva Sans Bold"/>
                </a:rPr>
                <a:t>Brian Gikonyo</a:t>
              </a:r>
            </a:p>
          </p:txBody>
        </p:sp>
      </p:grpSp>
      <p:grpSp>
        <p:nvGrpSpPr>
          <p:cNvPr name="Group 15" id="15"/>
          <p:cNvGrpSpPr/>
          <p:nvPr/>
        </p:nvGrpSpPr>
        <p:grpSpPr>
          <a:xfrm rot="0">
            <a:off x="3310378" y="7529717"/>
            <a:ext cx="5422254" cy="554049"/>
            <a:chOff x="0" y="0"/>
            <a:chExt cx="7229672" cy="738731"/>
          </a:xfrm>
        </p:grpSpPr>
        <p:sp>
          <p:nvSpPr>
            <p:cNvPr name="AutoShape 16" id="16"/>
            <p:cNvSpPr/>
            <p:nvPr/>
          </p:nvSpPr>
          <p:spPr>
            <a:xfrm>
              <a:off x="0" y="732381"/>
              <a:ext cx="7229672" cy="0"/>
            </a:xfrm>
            <a:prstGeom prst="line">
              <a:avLst/>
            </a:prstGeom>
            <a:ln cap="rnd" w="12700">
              <a:solidFill>
                <a:srgbClr val="FFFFFF"/>
              </a:solidFill>
              <a:prstDash val="solid"/>
              <a:headEnd type="none" len="sm" w="sm"/>
              <a:tailEnd type="none" len="sm" w="sm"/>
            </a:ln>
          </p:spPr>
        </p:sp>
        <p:sp>
          <p:nvSpPr>
            <p:cNvPr name="TextBox 17" id="17"/>
            <p:cNvSpPr txBox="true"/>
            <p:nvPr/>
          </p:nvSpPr>
          <p:spPr>
            <a:xfrm rot="0">
              <a:off x="0" y="-57150"/>
              <a:ext cx="7229672" cy="578697"/>
            </a:xfrm>
            <a:prstGeom prst="rect">
              <a:avLst/>
            </a:prstGeom>
          </p:spPr>
          <p:txBody>
            <a:bodyPr anchor="t" rtlCol="false" tIns="0" lIns="0" bIns="0" rIns="0">
              <a:spAutoFit/>
            </a:bodyPr>
            <a:lstStyle/>
            <a:p>
              <a:pPr algn="ctr" marL="0" indent="0" lvl="0">
                <a:lnSpc>
                  <a:spcPts val="3640"/>
                </a:lnSpc>
              </a:pPr>
              <a:r>
                <a:rPr lang="en-US" sz="2600">
                  <a:solidFill>
                    <a:srgbClr val="FFFFFF"/>
                  </a:solidFill>
                  <a:latin typeface="Canva Sans Bold"/>
                </a:rPr>
                <a:t>Beatrice Adhiambo</a:t>
              </a:r>
            </a:p>
          </p:txBody>
        </p:sp>
      </p:grpSp>
      <p:grpSp>
        <p:nvGrpSpPr>
          <p:cNvPr name="Group 18" id="18"/>
          <p:cNvGrpSpPr/>
          <p:nvPr/>
        </p:nvGrpSpPr>
        <p:grpSpPr>
          <a:xfrm rot="0">
            <a:off x="9555368" y="4987076"/>
            <a:ext cx="5422254" cy="554049"/>
            <a:chOff x="0" y="0"/>
            <a:chExt cx="7229672" cy="738731"/>
          </a:xfrm>
        </p:grpSpPr>
        <p:sp>
          <p:nvSpPr>
            <p:cNvPr name="AutoShape 19" id="19"/>
            <p:cNvSpPr/>
            <p:nvPr/>
          </p:nvSpPr>
          <p:spPr>
            <a:xfrm>
              <a:off x="0" y="732381"/>
              <a:ext cx="7229672" cy="0"/>
            </a:xfrm>
            <a:prstGeom prst="line">
              <a:avLst/>
            </a:prstGeom>
            <a:ln cap="rnd" w="12700">
              <a:solidFill>
                <a:srgbClr val="FFFFFF"/>
              </a:solidFill>
              <a:prstDash val="solid"/>
              <a:headEnd type="none" len="sm" w="sm"/>
              <a:tailEnd type="none" len="sm" w="sm"/>
            </a:ln>
          </p:spPr>
        </p:sp>
        <p:sp>
          <p:nvSpPr>
            <p:cNvPr name="TextBox 20" id="20"/>
            <p:cNvSpPr txBox="true"/>
            <p:nvPr/>
          </p:nvSpPr>
          <p:spPr>
            <a:xfrm rot="0">
              <a:off x="0" y="-57150"/>
              <a:ext cx="7229672" cy="578697"/>
            </a:xfrm>
            <a:prstGeom prst="rect">
              <a:avLst/>
            </a:prstGeom>
          </p:spPr>
          <p:txBody>
            <a:bodyPr anchor="t" rtlCol="false" tIns="0" lIns="0" bIns="0" rIns="0">
              <a:spAutoFit/>
            </a:bodyPr>
            <a:lstStyle/>
            <a:p>
              <a:pPr algn="ctr" marL="0" indent="0" lvl="0">
                <a:lnSpc>
                  <a:spcPts val="3640"/>
                </a:lnSpc>
              </a:pPr>
              <a:r>
                <a:rPr lang="en-US" sz="2600">
                  <a:solidFill>
                    <a:srgbClr val="FFFFFF"/>
                  </a:solidFill>
                  <a:latin typeface="Canva Sans Bold"/>
                </a:rPr>
                <a:t>Winnie Nzuve</a:t>
              </a:r>
            </a:p>
          </p:txBody>
        </p:sp>
      </p:grpSp>
      <p:grpSp>
        <p:nvGrpSpPr>
          <p:cNvPr name="Group 21" id="21"/>
          <p:cNvGrpSpPr/>
          <p:nvPr/>
        </p:nvGrpSpPr>
        <p:grpSpPr>
          <a:xfrm rot="0">
            <a:off x="9555368" y="6258396"/>
            <a:ext cx="5422254" cy="554049"/>
            <a:chOff x="0" y="0"/>
            <a:chExt cx="7229672" cy="738731"/>
          </a:xfrm>
        </p:grpSpPr>
        <p:sp>
          <p:nvSpPr>
            <p:cNvPr name="AutoShape 22" id="22"/>
            <p:cNvSpPr/>
            <p:nvPr/>
          </p:nvSpPr>
          <p:spPr>
            <a:xfrm>
              <a:off x="0" y="732381"/>
              <a:ext cx="7229672" cy="0"/>
            </a:xfrm>
            <a:prstGeom prst="line">
              <a:avLst/>
            </a:prstGeom>
            <a:ln cap="rnd" w="12700">
              <a:solidFill>
                <a:srgbClr val="FFFFFF"/>
              </a:solidFill>
              <a:prstDash val="solid"/>
              <a:headEnd type="none" len="sm" w="sm"/>
              <a:tailEnd type="none" len="sm" w="sm"/>
            </a:ln>
          </p:spPr>
        </p:sp>
        <p:sp>
          <p:nvSpPr>
            <p:cNvPr name="TextBox 23" id="23"/>
            <p:cNvSpPr txBox="true"/>
            <p:nvPr/>
          </p:nvSpPr>
          <p:spPr>
            <a:xfrm rot="0">
              <a:off x="0" y="-57150"/>
              <a:ext cx="7229672" cy="578697"/>
            </a:xfrm>
            <a:prstGeom prst="rect">
              <a:avLst/>
            </a:prstGeom>
          </p:spPr>
          <p:txBody>
            <a:bodyPr anchor="t" rtlCol="false" tIns="0" lIns="0" bIns="0" rIns="0">
              <a:spAutoFit/>
            </a:bodyPr>
            <a:lstStyle/>
            <a:p>
              <a:pPr algn="ctr" marL="0" indent="0" lvl="0">
                <a:lnSpc>
                  <a:spcPts val="3640"/>
                </a:lnSpc>
              </a:pPr>
              <a:r>
                <a:rPr lang="en-US" sz="2600">
                  <a:solidFill>
                    <a:srgbClr val="FFFFFF"/>
                  </a:solidFill>
                  <a:latin typeface="Canva Sans Bold"/>
                </a:rPr>
                <a:t>Vincent Kiplang’at</a:t>
              </a:r>
            </a:p>
          </p:txBody>
        </p:sp>
      </p:grpSp>
      <p:grpSp>
        <p:nvGrpSpPr>
          <p:cNvPr name="Group 24" id="24"/>
          <p:cNvGrpSpPr/>
          <p:nvPr/>
        </p:nvGrpSpPr>
        <p:grpSpPr>
          <a:xfrm rot="0">
            <a:off x="9555368" y="7529717"/>
            <a:ext cx="5422254" cy="554049"/>
            <a:chOff x="0" y="0"/>
            <a:chExt cx="7229672" cy="738731"/>
          </a:xfrm>
        </p:grpSpPr>
        <p:sp>
          <p:nvSpPr>
            <p:cNvPr name="AutoShape 25" id="25"/>
            <p:cNvSpPr/>
            <p:nvPr/>
          </p:nvSpPr>
          <p:spPr>
            <a:xfrm>
              <a:off x="0" y="732381"/>
              <a:ext cx="7229672" cy="0"/>
            </a:xfrm>
            <a:prstGeom prst="line">
              <a:avLst/>
            </a:prstGeom>
            <a:ln cap="rnd" w="12700">
              <a:solidFill>
                <a:srgbClr val="FFFFFF"/>
              </a:solidFill>
              <a:prstDash val="solid"/>
              <a:headEnd type="none" len="sm" w="sm"/>
              <a:tailEnd type="none" len="sm" w="sm"/>
            </a:ln>
          </p:spPr>
        </p:sp>
        <p:sp>
          <p:nvSpPr>
            <p:cNvPr name="TextBox 26" id="26"/>
            <p:cNvSpPr txBox="true"/>
            <p:nvPr/>
          </p:nvSpPr>
          <p:spPr>
            <a:xfrm rot="0">
              <a:off x="0" y="-57150"/>
              <a:ext cx="7229672" cy="578697"/>
            </a:xfrm>
            <a:prstGeom prst="rect">
              <a:avLst/>
            </a:prstGeom>
          </p:spPr>
          <p:txBody>
            <a:bodyPr anchor="t" rtlCol="false" tIns="0" lIns="0" bIns="0" rIns="0">
              <a:spAutoFit/>
            </a:bodyPr>
            <a:lstStyle/>
            <a:p>
              <a:pPr algn="ctr" marL="0" indent="0" lvl="0">
                <a:lnSpc>
                  <a:spcPts val="3640"/>
                </a:lnSpc>
              </a:pPr>
              <a:r>
                <a:rPr lang="en-US" sz="2600">
                  <a:solidFill>
                    <a:srgbClr val="FFFFFF"/>
                  </a:solidFill>
                  <a:latin typeface="Canva Sans Bold"/>
                </a:rPr>
                <a:t>Cynthia Gitonga</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84" r="0" b="-68584"/>
            </a:stretch>
          </a:blipFill>
        </p:spPr>
      </p:sp>
      <p:grpSp>
        <p:nvGrpSpPr>
          <p:cNvPr name="Group 3" id="3"/>
          <p:cNvGrpSpPr/>
          <p:nvPr/>
        </p:nvGrpSpPr>
        <p:grpSpPr>
          <a:xfrm rot="0">
            <a:off x="390386" y="1684961"/>
            <a:ext cx="8134628" cy="7573339"/>
            <a:chOff x="0" y="0"/>
            <a:chExt cx="6350000" cy="5911850"/>
          </a:xfrm>
        </p:grpSpPr>
        <p:sp>
          <p:nvSpPr>
            <p:cNvPr name="Freeform 4" id="4"/>
            <p:cNvSpPr/>
            <p:nvPr/>
          </p:nvSpPr>
          <p:spPr>
            <a:xfrm flipH="false" flipV="false" rot="0">
              <a:off x="-68580" y="0"/>
              <a:ext cx="6417310" cy="5911850"/>
            </a:xfrm>
            <a:custGeom>
              <a:avLst/>
              <a:gdLst/>
              <a:ahLst/>
              <a:cxnLst/>
              <a:rect r="r" b="b" t="t" l="l"/>
              <a:pathLst>
                <a:path h="5911850" w="6417310">
                  <a:moveTo>
                    <a:pt x="1215390" y="402590"/>
                  </a:moveTo>
                  <a:lnTo>
                    <a:pt x="177800" y="2192020"/>
                  </a:lnTo>
                  <a:cubicBezTo>
                    <a:pt x="0" y="2498090"/>
                    <a:pt x="43180" y="2884170"/>
                    <a:pt x="283210" y="3144520"/>
                  </a:cubicBezTo>
                  <a:lnTo>
                    <a:pt x="2594610" y="5651500"/>
                  </a:lnTo>
                  <a:cubicBezTo>
                    <a:pt x="2747010" y="5817870"/>
                    <a:pt x="2962910" y="5911850"/>
                    <a:pt x="3187700" y="5911850"/>
                  </a:cubicBezTo>
                  <a:lnTo>
                    <a:pt x="5609590" y="5911850"/>
                  </a:lnTo>
                  <a:cubicBezTo>
                    <a:pt x="6055360" y="5911850"/>
                    <a:pt x="6417310" y="5549900"/>
                    <a:pt x="6417310" y="5104130"/>
                  </a:cubicBezTo>
                  <a:lnTo>
                    <a:pt x="6417310" y="1891030"/>
                  </a:lnTo>
                  <a:cubicBezTo>
                    <a:pt x="6417310" y="1724660"/>
                    <a:pt x="6366510" y="1562100"/>
                    <a:pt x="6269990" y="1426210"/>
                  </a:cubicBezTo>
                  <a:lnTo>
                    <a:pt x="5507990" y="342900"/>
                  </a:lnTo>
                  <a:cubicBezTo>
                    <a:pt x="5356860" y="128270"/>
                    <a:pt x="5110480" y="0"/>
                    <a:pt x="4847590" y="0"/>
                  </a:cubicBezTo>
                  <a:lnTo>
                    <a:pt x="1913890" y="0"/>
                  </a:lnTo>
                  <a:cubicBezTo>
                    <a:pt x="1625600" y="0"/>
                    <a:pt x="1358900" y="153670"/>
                    <a:pt x="1215390" y="402590"/>
                  </a:cubicBezTo>
                  <a:close/>
                </a:path>
              </a:pathLst>
            </a:custGeom>
            <a:blipFill>
              <a:blip r:embed="rId3"/>
              <a:stretch>
                <a:fillRect l="-36759" t="0" r="-49487" b="0"/>
              </a:stretch>
            </a:blipFill>
          </p:spPr>
        </p:sp>
      </p:grpSp>
      <p:grpSp>
        <p:nvGrpSpPr>
          <p:cNvPr name="Group 5" id="5"/>
          <p:cNvGrpSpPr/>
          <p:nvPr/>
        </p:nvGrpSpPr>
        <p:grpSpPr>
          <a:xfrm rot="0">
            <a:off x="9144000" y="1960445"/>
            <a:ext cx="8039085" cy="5347791"/>
            <a:chOff x="0" y="0"/>
            <a:chExt cx="10718780" cy="7130388"/>
          </a:xfrm>
        </p:grpSpPr>
        <p:sp>
          <p:nvSpPr>
            <p:cNvPr name="TextBox 6" id="6"/>
            <p:cNvSpPr txBox="true"/>
            <p:nvPr/>
          </p:nvSpPr>
          <p:spPr>
            <a:xfrm rot="0">
              <a:off x="0" y="66675"/>
              <a:ext cx="10718780" cy="2854325"/>
            </a:xfrm>
            <a:prstGeom prst="rect">
              <a:avLst/>
            </a:prstGeom>
          </p:spPr>
          <p:txBody>
            <a:bodyPr anchor="t" rtlCol="false" tIns="0" lIns="0" bIns="0" rIns="0">
              <a:spAutoFit/>
            </a:bodyPr>
            <a:lstStyle/>
            <a:p>
              <a:pPr algn="l" marL="0" indent="0" lvl="0">
                <a:lnSpc>
                  <a:spcPts val="8250"/>
                </a:lnSpc>
              </a:pPr>
              <a:r>
                <a:rPr lang="en-US" sz="7500">
                  <a:solidFill>
                    <a:srgbClr val="FFFFFF"/>
                  </a:solidFill>
                  <a:latin typeface="Clear Sans Bold"/>
                </a:rPr>
                <a:t>BUSINESS UNDERSTANDING</a:t>
              </a:r>
            </a:p>
          </p:txBody>
        </p:sp>
        <p:sp>
          <p:nvSpPr>
            <p:cNvPr name="TextBox 7" id="7"/>
            <p:cNvSpPr txBox="true"/>
            <p:nvPr/>
          </p:nvSpPr>
          <p:spPr>
            <a:xfrm rot="0">
              <a:off x="0" y="3384786"/>
              <a:ext cx="10718780" cy="1194793"/>
            </a:xfrm>
            <a:prstGeom prst="rect">
              <a:avLst/>
            </a:prstGeom>
          </p:spPr>
          <p:txBody>
            <a:bodyPr anchor="t" rtlCol="false" tIns="0" lIns="0" bIns="0" rIns="0">
              <a:spAutoFit/>
            </a:bodyPr>
            <a:lstStyle/>
            <a:p>
              <a:pPr algn="l" marL="535531" indent="-267766" lvl="1">
                <a:lnSpc>
                  <a:spcPts val="3720"/>
                </a:lnSpc>
                <a:buFont typeface="Arial"/>
                <a:buChar char="•"/>
              </a:pPr>
              <a:r>
                <a:rPr lang="en-US" sz="2480" spc="744">
                  <a:solidFill>
                    <a:srgbClr val="FFFFFF"/>
                  </a:solidFill>
                  <a:latin typeface="Clear Sans Bold"/>
                </a:rPr>
                <a:t>CLV</a:t>
              </a:r>
              <a:r>
                <a:rPr lang="en-US" sz="2480" spc="744">
                  <a:solidFill>
                    <a:srgbClr val="FFFFFF"/>
                  </a:solidFill>
                  <a:latin typeface="Clear Sans Bold"/>
                </a:rPr>
                <a:t> prediction is critical for subscription-based businesses.</a:t>
              </a:r>
            </a:p>
          </p:txBody>
        </p:sp>
        <p:sp>
          <p:nvSpPr>
            <p:cNvPr name="TextBox 8" id="8"/>
            <p:cNvSpPr txBox="true"/>
            <p:nvPr/>
          </p:nvSpPr>
          <p:spPr>
            <a:xfrm rot="0">
              <a:off x="0" y="5314288"/>
              <a:ext cx="10718780" cy="1816100"/>
            </a:xfrm>
            <a:prstGeom prst="rect">
              <a:avLst/>
            </a:prstGeom>
          </p:spPr>
          <p:txBody>
            <a:bodyPr anchor="t" rtlCol="false" tIns="0" lIns="0" bIns="0" rIns="0">
              <a:spAutoFit/>
            </a:bodyPr>
            <a:lstStyle/>
            <a:p>
              <a:pPr algn="l" marL="539749" indent="-269875" lvl="1">
                <a:lnSpc>
                  <a:spcPts val="3749"/>
                </a:lnSpc>
                <a:buFont typeface="Arial"/>
                <a:buChar char="•"/>
              </a:pPr>
              <a:r>
                <a:rPr lang="en-US" sz="2499" spc="749">
                  <a:solidFill>
                    <a:srgbClr val="FFFFFF"/>
                  </a:solidFill>
                  <a:latin typeface="Clear Sans Bold"/>
                </a:rPr>
                <a:t>Accurately estimate long-term customer value for strategic decision-making.</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84" r="0" b="-68584"/>
            </a:stretch>
          </a:blipFill>
        </p:spPr>
      </p:sp>
      <p:grpSp>
        <p:nvGrpSpPr>
          <p:cNvPr name="Group 3" id="3"/>
          <p:cNvGrpSpPr/>
          <p:nvPr/>
        </p:nvGrpSpPr>
        <p:grpSpPr>
          <a:xfrm rot="0">
            <a:off x="8001000" y="659873"/>
            <a:ext cx="10287000" cy="8967255"/>
            <a:chOff x="0" y="0"/>
            <a:chExt cx="13716000" cy="11956339"/>
          </a:xfrm>
        </p:grpSpPr>
        <p:sp>
          <p:nvSpPr>
            <p:cNvPr name="AutoShape 4" id="4"/>
            <p:cNvSpPr/>
            <p:nvPr/>
          </p:nvSpPr>
          <p:spPr>
            <a:xfrm rot="-10800000">
              <a:off x="0" y="3762020"/>
              <a:ext cx="13716000" cy="12700"/>
            </a:xfrm>
            <a:prstGeom prst="rect">
              <a:avLst/>
            </a:prstGeom>
            <a:solidFill>
              <a:srgbClr val="FFFFFF"/>
            </a:solidFill>
          </p:spPr>
        </p:sp>
        <p:sp>
          <p:nvSpPr>
            <p:cNvPr name="TextBox 5" id="5"/>
            <p:cNvSpPr txBox="true"/>
            <p:nvPr/>
          </p:nvSpPr>
          <p:spPr>
            <a:xfrm rot="0">
              <a:off x="0" y="-9525"/>
              <a:ext cx="9508740" cy="3057525"/>
            </a:xfrm>
            <a:prstGeom prst="rect">
              <a:avLst/>
            </a:prstGeom>
          </p:spPr>
          <p:txBody>
            <a:bodyPr anchor="t" rtlCol="false" tIns="0" lIns="0" bIns="0" rIns="0">
              <a:spAutoFit/>
            </a:bodyPr>
            <a:lstStyle/>
            <a:p>
              <a:pPr algn="l" marL="0" indent="0" lvl="0">
                <a:lnSpc>
                  <a:spcPts val="9000"/>
                </a:lnSpc>
                <a:spcBef>
                  <a:spcPct val="0"/>
                </a:spcBef>
              </a:pPr>
              <a:r>
                <a:rPr lang="en-US" sz="7500" u="none">
                  <a:solidFill>
                    <a:srgbClr val="FFFFFF"/>
                  </a:solidFill>
                  <a:latin typeface="Clear Sans Bold"/>
                </a:rPr>
                <a:t>PROBLEM STATEMENT</a:t>
              </a:r>
            </a:p>
          </p:txBody>
        </p:sp>
        <p:sp>
          <p:nvSpPr>
            <p:cNvPr name="TextBox 6" id="6"/>
            <p:cNvSpPr txBox="true"/>
            <p:nvPr/>
          </p:nvSpPr>
          <p:spPr>
            <a:xfrm rot="0">
              <a:off x="0" y="4696384"/>
              <a:ext cx="9508740" cy="7259955"/>
            </a:xfrm>
            <a:prstGeom prst="rect">
              <a:avLst/>
            </a:prstGeom>
          </p:spPr>
          <p:txBody>
            <a:bodyPr anchor="t" rtlCol="false" tIns="0" lIns="0" bIns="0" rIns="0">
              <a:spAutoFit/>
            </a:bodyPr>
            <a:lstStyle/>
            <a:p>
              <a:pPr algn="l">
                <a:lnSpc>
                  <a:spcPts val="3600"/>
                </a:lnSpc>
              </a:pPr>
              <a:r>
                <a:rPr lang="en-US" sz="2400" spc="240">
                  <a:solidFill>
                    <a:srgbClr val="FFFFFF"/>
                  </a:solidFill>
                  <a:latin typeface="Canva Sans Semi-Bold"/>
                </a:rPr>
                <a:t>Objective: Develop a Predictive Model for Customer Lifetime Value (CLV):</a:t>
              </a:r>
            </a:p>
            <a:p>
              <a:pPr algn="l">
                <a:lnSpc>
                  <a:spcPts val="3600"/>
                </a:lnSpc>
              </a:pPr>
            </a:p>
            <a:p>
              <a:pPr algn="l" marL="518160" indent="-259080" lvl="1">
                <a:lnSpc>
                  <a:spcPts val="3600"/>
                </a:lnSpc>
                <a:buFont typeface="Arial"/>
                <a:buChar char="•"/>
              </a:pPr>
              <a:r>
                <a:rPr lang="en-US" sz="2400" spc="240">
                  <a:solidFill>
                    <a:srgbClr val="FFFFFF"/>
                  </a:solidFill>
                  <a:latin typeface="Canva Sans Semi-Bold"/>
                </a:rPr>
                <a:t>Critical for subscription-based businesses.</a:t>
              </a:r>
            </a:p>
            <a:p>
              <a:pPr algn="l" marL="518160" indent="-259080" lvl="1">
                <a:lnSpc>
                  <a:spcPts val="3600"/>
                </a:lnSpc>
                <a:buFont typeface="Arial"/>
                <a:buChar char="•"/>
              </a:pPr>
              <a:r>
                <a:rPr lang="en-US" sz="2400" spc="240">
                  <a:solidFill>
                    <a:srgbClr val="FFFFFF"/>
                  </a:solidFill>
                  <a:latin typeface="Canva Sans Semi-Bold"/>
                </a:rPr>
                <a:t>Aims to provide key benefits:</a:t>
              </a:r>
            </a:p>
            <a:p>
              <a:pPr algn="l">
                <a:lnSpc>
                  <a:spcPts val="3600"/>
                </a:lnSpc>
              </a:pPr>
            </a:p>
            <a:p>
              <a:pPr algn="l">
                <a:lnSpc>
                  <a:spcPts val="3600"/>
                </a:lnSpc>
              </a:pPr>
            </a:p>
            <a:p>
              <a:pPr algn="l">
                <a:lnSpc>
                  <a:spcPts val="3600"/>
                </a:lnSpc>
              </a:pPr>
              <a:r>
                <a:rPr lang="en-US" sz="2400" spc="240">
                  <a:solidFill>
                    <a:srgbClr val="FFFFFF"/>
                  </a:solidFill>
                  <a:latin typeface="Canva Sans"/>
                </a:rPr>
                <a:t>a) Resource Allocation</a:t>
              </a:r>
            </a:p>
            <a:p>
              <a:pPr algn="l">
                <a:lnSpc>
                  <a:spcPts val="3600"/>
                </a:lnSpc>
              </a:pPr>
              <a:r>
                <a:rPr lang="en-US" sz="2400" spc="240">
                  <a:solidFill>
                    <a:srgbClr val="FFFFFF"/>
                  </a:solidFill>
                  <a:latin typeface="Canva Sans"/>
                </a:rPr>
                <a:t>b) Marketing Strategy Optimization</a:t>
              </a:r>
            </a:p>
            <a:p>
              <a:pPr algn="l">
                <a:lnSpc>
                  <a:spcPts val="3600"/>
                </a:lnSpc>
              </a:pPr>
              <a:r>
                <a:rPr lang="en-US" sz="2400" spc="240">
                  <a:solidFill>
                    <a:srgbClr val="FFFFFF"/>
                  </a:solidFill>
                  <a:latin typeface="Canva Sans"/>
                </a:rPr>
                <a:t>c) Customer Retention Programs</a:t>
              </a:r>
            </a:p>
            <a:p>
              <a:pPr algn="l" marL="0" indent="0" lvl="0">
                <a:lnSpc>
                  <a:spcPts val="3600"/>
                </a:lnSpc>
                <a:spcBef>
                  <a:spcPct val="0"/>
                </a:spcBef>
              </a:pPr>
            </a:p>
          </p:txBody>
        </p:sp>
      </p:grpSp>
      <p:grpSp>
        <p:nvGrpSpPr>
          <p:cNvPr name="Group 7" id="7"/>
          <p:cNvGrpSpPr/>
          <p:nvPr/>
        </p:nvGrpSpPr>
        <p:grpSpPr>
          <a:xfrm rot="0">
            <a:off x="-2691096" y="1103095"/>
            <a:ext cx="9331676" cy="8080810"/>
            <a:chOff x="0" y="0"/>
            <a:chExt cx="4282440" cy="3708400"/>
          </a:xfrm>
        </p:grpSpPr>
        <p:sp>
          <p:nvSpPr>
            <p:cNvPr name="Freeform 8" id="8"/>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3">
                <a:alphaModFix amt="80000"/>
              </a:blip>
              <a:stretch>
                <a:fillRect l="-31419" t="0" r="-42537"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84" r="0" b="-68584"/>
            </a:stretch>
          </a:blipFill>
        </p:spPr>
      </p:sp>
      <p:grpSp>
        <p:nvGrpSpPr>
          <p:cNvPr name="Group 3" id="3"/>
          <p:cNvGrpSpPr/>
          <p:nvPr/>
        </p:nvGrpSpPr>
        <p:grpSpPr>
          <a:xfrm rot="0">
            <a:off x="-12700" y="3877979"/>
            <a:ext cx="18300700" cy="6409021"/>
            <a:chOff x="0" y="0"/>
            <a:chExt cx="4819937" cy="1687973"/>
          </a:xfrm>
        </p:grpSpPr>
        <p:sp>
          <p:nvSpPr>
            <p:cNvPr name="Freeform 4" id="4"/>
            <p:cNvSpPr/>
            <p:nvPr/>
          </p:nvSpPr>
          <p:spPr>
            <a:xfrm flipH="false" flipV="false" rot="0">
              <a:off x="0" y="0"/>
              <a:ext cx="4819938" cy="1687973"/>
            </a:xfrm>
            <a:custGeom>
              <a:avLst/>
              <a:gdLst/>
              <a:ahLst/>
              <a:cxnLst/>
              <a:rect r="r" b="b" t="t" l="l"/>
              <a:pathLst>
                <a:path h="1687973" w="4819938">
                  <a:moveTo>
                    <a:pt x="0" y="0"/>
                  </a:moveTo>
                  <a:lnTo>
                    <a:pt x="4819938" y="0"/>
                  </a:lnTo>
                  <a:lnTo>
                    <a:pt x="4819938" y="1687973"/>
                  </a:lnTo>
                  <a:lnTo>
                    <a:pt x="0" y="1687973"/>
                  </a:lnTo>
                  <a:close/>
                </a:path>
              </a:pathLst>
            </a:custGeom>
            <a:solidFill>
              <a:srgbClr val="FFFFFF"/>
            </a:solidFill>
          </p:spPr>
        </p:sp>
        <p:sp>
          <p:nvSpPr>
            <p:cNvPr name="TextBox 5" id="5"/>
            <p:cNvSpPr txBox="true"/>
            <p:nvPr/>
          </p:nvSpPr>
          <p:spPr>
            <a:xfrm>
              <a:off x="0" y="-57150"/>
              <a:ext cx="4819937" cy="1745123"/>
            </a:xfrm>
            <a:prstGeom prst="rect">
              <a:avLst/>
            </a:prstGeom>
          </p:spPr>
          <p:txBody>
            <a:bodyPr anchor="ctr" rtlCol="false" tIns="50800" lIns="50800" bIns="50800" rIns="50800"/>
            <a:lstStyle/>
            <a:p>
              <a:pPr algn="ctr">
                <a:lnSpc>
                  <a:spcPts val="3150"/>
                </a:lnSpc>
              </a:pPr>
            </a:p>
          </p:txBody>
        </p:sp>
      </p:grpSp>
      <p:grpSp>
        <p:nvGrpSpPr>
          <p:cNvPr name="Group 6" id="6"/>
          <p:cNvGrpSpPr/>
          <p:nvPr/>
        </p:nvGrpSpPr>
        <p:grpSpPr>
          <a:xfrm rot="0">
            <a:off x="2215602" y="1028700"/>
            <a:ext cx="13844095" cy="1932420"/>
            <a:chOff x="0" y="0"/>
            <a:chExt cx="18458794" cy="2576560"/>
          </a:xfrm>
        </p:grpSpPr>
        <p:sp>
          <p:nvSpPr>
            <p:cNvPr name="TextBox 7" id="7"/>
            <p:cNvSpPr txBox="true"/>
            <p:nvPr/>
          </p:nvSpPr>
          <p:spPr>
            <a:xfrm rot="0">
              <a:off x="0" y="123825"/>
              <a:ext cx="18458794" cy="1603378"/>
            </a:xfrm>
            <a:prstGeom prst="rect">
              <a:avLst/>
            </a:prstGeom>
          </p:spPr>
          <p:txBody>
            <a:bodyPr anchor="t" rtlCol="false" tIns="0" lIns="0" bIns="0" rIns="0">
              <a:spAutoFit/>
            </a:bodyPr>
            <a:lstStyle/>
            <a:p>
              <a:pPr algn="ctr" marL="0" indent="0" lvl="0">
                <a:lnSpc>
                  <a:spcPts val="8925"/>
                </a:lnSpc>
              </a:pPr>
              <a:r>
                <a:rPr lang="en-US" sz="8500">
                  <a:solidFill>
                    <a:srgbClr val="FFFFFF"/>
                  </a:solidFill>
                  <a:latin typeface="Clear Sans Bold"/>
                </a:rPr>
                <a:t>DATA</a:t>
              </a:r>
            </a:p>
          </p:txBody>
        </p:sp>
        <p:sp>
          <p:nvSpPr>
            <p:cNvPr name="TextBox 8" id="8"/>
            <p:cNvSpPr txBox="true"/>
            <p:nvPr/>
          </p:nvSpPr>
          <p:spPr>
            <a:xfrm rot="0">
              <a:off x="2850640" y="1909810"/>
              <a:ext cx="12740580" cy="666750"/>
            </a:xfrm>
            <a:prstGeom prst="rect">
              <a:avLst/>
            </a:prstGeom>
          </p:spPr>
          <p:txBody>
            <a:bodyPr anchor="t" rtlCol="false" tIns="0" lIns="0" bIns="0" rIns="0">
              <a:spAutoFit/>
            </a:bodyPr>
            <a:lstStyle/>
            <a:p>
              <a:pPr algn="ctr" marL="0" indent="0" lvl="0">
                <a:lnSpc>
                  <a:spcPts val="4200"/>
                </a:lnSpc>
              </a:pPr>
              <a:r>
                <a:rPr lang="en-US" sz="3000">
                  <a:solidFill>
                    <a:srgbClr val="FFFFFF"/>
                  </a:solidFill>
                  <a:latin typeface="Clear Sans Bold"/>
                </a:rPr>
                <a:t>DATA FROM KAGGLE</a:t>
              </a:r>
            </a:p>
          </p:txBody>
        </p:sp>
      </p:grpSp>
      <p:sp>
        <p:nvSpPr>
          <p:cNvPr name="TextBox 9" id="9"/>
          <p:cNvSpPr txBox="true"/>
          <p:nvPr/>
        </p:nvSpPr>
        <p:spPr>
          <a:xfrm rot="0">
            <a:off x="1843465" y="5575688"/>
            <a:ext cx="6461944" cy="422275"/>
          </a:xfrm>
          <a:prstGeom prst="rect">
            <a:avLst/>
          </a:prstGeom>
        </p:spPr>
        <p:txBody>
          <a:bodyPr anchor="t" rtlCol="false" tIns="0" lIns="0" bIns="0" rIns="0">
            <a:spAutoFit/>
          </a:bodyPr>
          <a:lstStyle/>
          <a:p>
            <a:pPr algn="ctr" marL="0" indent="0" lvl="0">
              <a:lnSpc>
                <a:spcPts val="3499"/>
              </a:lnSpc>
            </a:pPr>
            <a:r>
              <a:rPr lang="en-US" sz="2499" spc="249">
                <a:solidFill>
                  <a:srgbClr val="000000"/>
                </a:solidFill>
                <a:latin typeface="Canva Sans"/>
              </a:rPr>
              <a:t>customer cases</a:t>
            </a:r>
          </a:p>
        </p:txBody>
      </p:sp>
      <p:sp>
        <p:nvSpPr>
          <p:cNvPr name="TextBox 10" id="10"/>
          <p:cNvSpPr txBox="true"/>
          <p:nvPr/>
        </p:nvSpPr>
        <p:spPr>
          <a:xfrm rot="0">
            <a:off x="9982591" y="5575688"/>
            <a:ext cx="6461944" cy="422275"/>
          </a:xfrm>
          <a:prstGeom prst="rect">
            <a:avLst/>
          </a:prstGeom>
        </p:spPr>
        <p:txBody>
          <a:bodyPr anchor="t" rtlCol="false" tIns="0" lIns="0" bIns="0" rIns="0">
            <a:spAutoFit/>
          </a:bodyPr>
          <a:lstStyle/>
          <a:p>
            <a:pPr algn="ctr" marL="0" indent="0" lvl="0">
              <a:lnSpc>
                <a:spcPts val="3499"/>
              </a:lnSpc>
            </a:pPr>
            <a:r>
              <a:rPr lang="en-US" sz="2499" spc="249">
                <a:solidFill>
                  <a:srgbClr val="000000"/>
                </a:solidFill>
                <a:latin typeface="Canva Sans"/>
              </a:rPr>
              <a:t>customer info</a:t>
            </a:r>
          </a:p>
        </p:txBody>
      </p:sp>
      <p:sp>
        <p:nvSpPr>
          <p:cNvPr name="TextBox 11" id="11"/>
          <p:cNvSpPr txBox="true"/>
          <p:nvPr/>
        </p:nvSpPr>
        <p:spPr>
          <a:xfrm rot="0">
            <a:off x="1843465" y="8119391"/>
            <a:ext cx="6461944" cy="422275"/>
          </a:xfrm>
          <a:prstGeom prst="rect">
            <a:avLst/>
          </a:prstGeom>
        </p:spPr>
        <p:txBody>
          <a:bodyPr anchor="t" rtlCol="false" tIns="0" lIns="0" bIns="0" rIns="0">
            <a:spAutoFit/>
          </a:bodyPr>
          <a:lstStyle/>
          <a:p>
            <a:pPr algn="ctr" marL="0" indent="0" lvl="0">
              <a:lnSpc>
                <a:spcPts val="3499"/>
              </a:lnSpc>
            </a:pPr>
            <a:r>
              <a:rPr lang="en-US" sz="2499" spc="249">
                <a:solidFill>
                  <a:srgbClr val="000000"/>
                </a:solidFill>
                <a:latin typeface="Canva Sans"/>
              </a:rPr>
              <a:t>customer id</a:t>
            </a:r>
          </a:p>
        </p:txBody>
      </p:sp>
      <p:sp>
        <p:nvSpPr>
          <p:cNvPr name="TextBox 12" id="12"/>
          <p:cNvSpPr txBox="true"/>
          <p:nvPr/>
        </p:nvSpPr>
        <p:spPr>
          <a:xfrm rot="0">
            <a:off x="9982591" y="8119391"/>
            <a:ext cx="6461944" cy="422275"/>
          </a:xfrm>
          <a:prstGeom prst="rect">
            <a:avLst/>
          </a:prstGeom>
        </p:spPr>
        <p:txBody>
          <a:bodyPr anchor="t" rtlCol="false" tIns="0" lIns="0" bIns="0" rIns="0">
            <a:spAutoFit/>
          </a:bodyPr>
          <a:lstStyle/>
          <a:p>
            <a:pPr algn="ctr" marL="0" indent="0" lvl="0">
              <a:lnSpc>
                <a:spcPts val="3499"/>
              </a:lnSpc>
            </a:pPr>
            <a:r>
              <a:rPr lang="en-US" sz="2499" spc="249">
                <a:solidFill>
                  <a:srgbClr val="000000"/>
                </a:solidFill>
                <a:latin typeface="Canva Sans"/>
              </a:rPr>
              <a:t>product info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84" r="0" b="-68584"/>
            </a:stretch>
          </a:blipFill>
        </p:spPr>
      </p:sp>
      <p:grpSp>
        <p:nvGrpSpPr>
          <p:cNvPr name="Group 3" id="3"/>
          <p:cNvGrpSpPr/>
          <p:nvPr/>
        </p:nvGrpSpPr>
        <p:grpSpPr>
          <a:xfrm rot="0">
            <a:off x="1028700" y="4194809"/>
            <a:ext cx="16230600" cy="2274667"/>
            <a:chOff x="0" y="0"/>
            <a:chExt cx="21640800" cy="3032889"/>
          </a:xfrm>
        </p:grpSpPr>
        <p:sp>
          <p:nvSpPr>
            <p:cNvPr name="TextBox 4" id="4"/>
            <p:cNvSpPr txBox="true"/>
            <p:nvPr/>
          </p:nvSpPr>
          <p:spPr>
            <a:xfrm rot="0">
              <a:off x="4575142" y="2668822"/>
              <a:ext cx="12490515" cy="364067"/>
            </a:xfrm>
            <a:prstGeom prst="rect">
              <a:avLst/>
            </a:prstGeom>
          </p:spPr>
          <p:txBody>
            <a:bodyPr anchor="t" rtlCol="false" tIns="0" lIns="0" bIns="0" rIns="0">
              <a:spAutoFit/>
            </a:bodyPr>
            <a:lstStyle/>
            <a:p>
              <a:pPr algn="ctr" marL="0" indent="0" lvl="0">
                <a:lnSpc>
                  <a:spcPts val="1900"/>
                </a:lnSpc>
                <a:spcBef>
                  <a:spcPct val="0"/>
                </a:spcBef>
              </a:pPr>
            </a:p>
          </p:txBody>
        </p:sp>
        <p:sp>
          <p:nvSpPr>
            <p:cNvPr name="TextBox 5" id="5"/>
            <p:cNvSpPr txBox="true"/>
            <p:nvPr/>
          </p:nvSpPr>
          <p:spPr>
            <a:xfrm rot="0">
              <a:off x="0" y="314325"/>
              <a:ext cx="21640800" cy="1920876"/>
            </a:xfrm>
            <a:prstGeom prst="rect">
              <a:avLst/>
            </a:prstGeom>
          </p:spPr>
          <p:txBody>
            <a:bodyPr anchor="t" rtlCol="false" tIns="0" lIns="0" bIns="0" rIns="0">
              <a:spAutoFit/>
            </a:bodyPr>
            <a:lstStyle/>
            <a:p>
              <a:pPr algn="ctr" marL="0" indent="0" lvl="0">
                <a:lnSpc>
                  <a:spcPts val="9900"/>
                </a:lnSpc>
                <a:spcBef>
                  <a:spcPct val="0"/>
                </a:spcBef>
              </a:pPr>
              <a:r>
                <a:rPr lang="en-US" sz="11000" strike="noStrike" u="none">
                  <a:solidFill>
                    <a:srgbClr val="FFFFFF"/>
                  </a:solidFill>
                  <a:latin typeface="Clear Sans Bold"/>
                </a:rPr>
                <a:t>DATA ANALYSIS</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68584" r="0" b="-68584"/>
            </a:stretch>
          </a:blipFill>
        </p:spPr>
      </p:sp>
      <p:grpSp>
        <p:nvGrpSpPr>
          <p:cNvPr name="Group 3" id="3"/>
          <p:cNvGrpSpPr/>
          <p:nvPr/>
        </p:nvGrpSpPr>
        <p:grpSpPr>
          <a:xfrm rot="0">
            <a:off x="484739" y="1906530"/>
            <a:ext cx="10442086" cy="6355500"/>
            <a:chOff x="0" y="0"/>
            <a:chExt cx="10433050" cy="6350000"/>
          </a:xfrm>
        </p:grpSpPr>
        <p:sp>
          <p:nvSpPr>
            <p:cNvPr name="Freeform 4" id="4"/>
            <p:cNvSpPr/>
            <p:nvPr/>
          </p:nvSpPr>
          <p:spPr>
            <a:xfrm flipH="false" flipV="false" rot="0">
              <a:off x="0" y="0"/>
              <a:ext cx="10433050" cy="6350000"/>
            </a:xfrm>
            <a:custGeom>
              <a:avLst/>
              <a:gdLst/>
              <a:ahLst/>
              <a:cxnLst/>
              <a:rect r="r" b="b" t="t" l="l"/>
              <a:pathLst>
                <a:path h="6350000" w="10433050">
                  <a:moveTo>
                    <a:pt x="2595880" y="0"/>
                  </a:moveTo>
                  <a:lnTo>
                    <a:pt x="7837170" y="0"/>
                  </a:lnTo>
                  <a:cubicBezTo>
                    <a:pt x="9271000" y="0"/>
                    <a:pt x="10433050" y="1162050"/>
                    <a:pt x="10433050" y="2595880"/>
                  </a:cubicBezTo>
                  <a:lnTo>
                    <a:pt x="10433050" y="6350000"/>
                  </a:lnTo>
                  <a:lnTo>
                    <a:pt x="0" y="6350000"/>
                  </a:lnTo>
                  <a:lnTo>
                    <a:pt x="0" y="2595880"/>
                  </a:lnTo>
                  <a:cubicBezTo>
                    <a:pt x="0" y="1162050"/>
                    <a:pt x="1162050" y="0"/>
                    <a:pt x="2595880" y="0"/>
                  </a:cubicBezTo>
                  <a:close/>
                </a:path>
              </a:pathLst>
            </a:custGeom>
            <a:blipFill>
              <a:blip r:embed="rId3"/>
              <a:stretch>
                <a:fillRect l="-4869" t="0" r="-27206" b="0"/>
              </a:stretch>
            </a:blipFill>
          </p:spPr>
        </p:sp>
      </p:grpSp>
      <p:sp>
        <p:nvSpPr>
          <p:cNvPr name="TextBox 5" id="5"/>
          <p:cNvSpPr txBox="true"/>
          <p:nvPr/>
        </p:nvSpPr>
        <p:spPr>
          <a:xfrm rot="0">
            <a:off x="11509523" y="1028700"/>
            <a:ext cx="5749777" cy="6286500"/>
          </a:xfrm>
          <a:prstGeom prst="rect">
            <a:avLst/>
          </a:prstGeom>
        </p:spPr>
        <p:txBody>
          <a:bodyPr anchor="t" rtlCol="false" tIns="0" lIns="0" bIns="0" rIns="0">
            <a:spAutoFit/>
          </a:bodyPr>
          <a:lstStyle/>
          <a:p>
            <a:pPr algn="l" marL="0" indent="0" lvl="0">
              <a:lnSpc>
                <a:spcPts val="4531"/>
              </a:lnSpc>
              <a:spcBef>
                <a:spcPct val="0"/>
              </a:spcBef>
            </a:pPr>
            <a:r>
              <a:rPr lang="en-US" sz="3776">
                <a:solidFill>
                  <a:srgbClr val="FFFFFF"/>
                </a:solidFill>
                <a:latin typeface="Clear Sans Bold"/>
              </a:rPr>
              <a:t>Customer Lifetime Value (CLV) follows a normal distribution, with the majority of values clustering around a mean between $4000 to $6000. This distribution provides insight into the typical range of CLV values within the customer base.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DAGEDuOMpww</dc:identifier>
  <dcterms:modified xsi:type="dcterms:W3CDTF">2011-08-01T06:04:30Z</dcterms:modified>
  <cp:revision>1</cp:revision>
  <dc:title>Customer Lifetime Value</dc:title>
</cp:coreProperties>
</file>